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62" r:id="rId2"/>
    <p:sldId id="264" r:id="rId3"/>
    <p:sldId id="294" r:id="rId4"/>
    <p:sldId id="269" r:id="rId5"/>
    <p:sldId id="274" r:id="rId6"/>
    <p:sldId id="287" r:id="rId7"/>
    <p:sldId id="276" r:id="rId8"/>
    <p:sldId id="275" r:id="rId9"/>
    <p:sldId id="277" r:id="rId10"/>
    <p:sldId id="278" r:id="rId11"/>
    <p:sldId id="288" r:id="rId12"/>
    <p:sldId id="266" r:id="rId13"/>
    <p:sldId id="295" r:id="rId14"/>
    <p:sldId id="270" r:id="rId15"/>
    <p:sldId id="273" r:id="rId16"/>
    <p:sldId id="291" r:id="rId17"/>
    <p:sldId id="297" r:id="rId18"/>
    <p:sldId id="292" r:id="rId19"/>
    <p:sldId id="301" r:id="rId20"/>
    <p:sldId id="302" r:id="rId21"/>
    <p:sldId id="263" r:id="rId22"/>
    <p:sldId id="305" r:id="rId23"/>
    <p:sldId id="306" r:id="rId24"/>
    <p:sldId id="308" r:id="rId25"/>
    <p:sldId id="307" r:id="rId26"/>
    <p:sldId id="345" r:id="rId27"/>
    <p:sldId id="348" r:id="rId28"/>
    <p:sldId id="349" r:id="rId29"/>
    <p:sldId id="350" r:id="rId30"/>
    <p:sldId id="352" r:id="rId31"/>
    <p:sldId id="353" r:id="rId32"/>
    <p:sldId id="354" r:id="rId33"/>
    <p:sldId id="282" r:id="rId34"/>
    <p:sldId id="284" r:id="rId35"/>
    <p:sldId id="351" r:id="rId36"/>
    <p:sldId id="293" r:id="rId37"/>
    <p:sldId id="298" r:id="rId38"/>
    <p:sldId id="303" r:id="rId39"/>
    <p:sldId id="299" r:id="rId40"/>
    <p:sldId id="300" r:id="rId41"/>
    <p:sldId id="296" r:id="rId42"/>
    <p:sldId id="347" r:id="rId43"/>
    <p:sldId id="346" r:id="rId44"/>
    <p:sldId id="304" r:id="rId45"/>
    <p:sldId id="355" r:id="rId46"/>
    <p:sldId id="286" r:id="rId47"/>
    <p:sldId id="2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3557" autoAdjust="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43B43-F286-48C1-BBED-D571E17C6AE3}"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37A20C-0A41-4975-BF38-102D39C80972}" type="slidenum">
              <a:rPr lang="en-US" smtClean="0"/>
              <a:t>‹#›</a:t>
            </a:fld>
            <a:endParaRPr lang="en-US"/>
          </a:p>
        </p:txBody>
      </p:sp>
    </p:spTree>
    <p:extLst>
      <p:ext uri="{BB962C8B-B14F-4D97-AF65-F5344CB8AC3E}">
        <p14:creationId xmlns:p14="http://schemas.microsoft.com/office/powerpoint/2010/main" val="286422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fr.wikipedia.org/wiki/SHA-0"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en.wikipedia.org/wiki/Merkle%E2%80%93Damg%C3%A5rd_construction"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1</a:t>
            </a:fld>
            <a:endParaRPr lang="en-US" dirty="0"/>
          </a:p>
        </p:txBody>
      </p:sp>
    </p:spTree>
    <p:extLst>
      <p:ext uri="{BB962C8B-B14F-4D97-AF65-F5344CB8AC3E}">
        <p14:creationId xmlns:p14="http://schemas.microsoft.com/office/powerpoint/2010/main" val="1724441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13</a:t>
            </a:fld>
            <a:endParaRPr lang="en-US" dirty="0"/>
          </a:p>
        </p:txBody>
      </p:sp>
    </p:spTree>
    <p:extLst>
      <p:ext uri="{BB962C8B-B14F-4D97-AF65-F5344CB8AC3E}">
        <p14:creationId xmlns:p14="http://schemas.microsoft.com/office/powerpoint/2010/main" val="25967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Informateur</a:t>
            </a:r>
            <a:r>
              <a:rPr lang="en-US" dirty="0"/>
              <a:t>/</a:t>
            </a:r>
            <a:r>
              <a:rPr lang="en-US" dirty="0" err="1"/>
              <a:t>expéditeur</a:t>
            </a:r>
            <a:r>
              <a:rPr lang="en-US" dirty="0"/>
              <a:t> : Franky </a:t>
            </a:r>
          </a:p>
          <a:p>
            <a:r>
              <a:rPr lang="en-US" dirty="0" err="1"/>
              <a:t>Espion</a:t>
            </a:r>
            <a:r>
              <a:rPr lang="en-US" dirty="0"/>
              <a:t>/</a:t>
            </a:r>
            <a:r>
              <a:rPr lang="en-US" dirty="0" err="1"/>
              <a:t>destinataire</a:t>
            </a:r>
            <a:r>
              <a:rPr lang="en-US" dirty="0"/>
              <a:t> : Twilight </a:t>
            </a:r>
          </a:p>
          <a:p>
            <a:r>
              <a:rPr lang="en-US" dirty="0" err="1"/>
              <a:t>Méchant</a:t>
            </a:r>
            <a:r>
              <a:rPr lang="en-US" dirty="0"/>
              <a:t>/</a:t>
            </a:r>
            <a:r>
              <a:rPr lang="en-US" dirty="0" err="1"/>
              <a:t>attaquant</a:t>
            </a:r>
            <a:r>
              <a:rPr lang="en-US"/>
              <a:t> : Yuri </a:t>
            </a:r>
            <a:endParaRPr lang="en-US" dirty="0"/>
          </a:p>
        </p:txBody>
      </p:sp>
      <p:sp>
        <p:nvSpPr>
          <p:cNvPr id="4" name="Slide Number Placeholder 3"/>
          <p:cNvSpPr>
            <a:spLocks noGrp="1"/>
          </p:cNvSpPr>
          <p:nvPr>
            <p:ph type="sldNum" sz="quarter" idx="5"/>
          </p:nvPr>
        </p:nvSpPr>
        <p:spPr/>
        <p:txBody>
          <a:bodyPr/>
          <a:lstStyle/>
          <a:p>
            <a:fld id="{C437A20C-0A41-4975-BF38-102D39C80972}" type="slidenum">
              <a:rPr lang="en-US" smtClean="0"/>
              <a:t>14</a:t>
            </a:fld>
            <a:endParaRPr lang="en-US"/>
          </a:p>
        </p:txBody>
      </p:sp>
    </p:spTree>
    <p:extLst>
      <p:ext uri="{BB962C8B-B14F-4D97-AF65-F5344CB8AC3E}">
        <p14:creationId xmlns:p14="http://schemas.microsoft.com/office/powerpoint/2010/main" val="2399656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Informateur</a:t>
            </a:r>
            <a:r>
              <a:rPr lang="en-US" dirty="0"/>
              <a:t>/</a:t>
            </a:r>
            <a:r>
              <a:rPr lang="en-US" dirty="0" err="1"/>
              <a:t>expéditeur</a:t>
            </a:r>
            <a:r>
              <a:rPr lang="en-US" dirty="0"/>
              <a:t> : Franky </a:t>
            </a:r>
          </a:p>
          <a:p>
            <a:r>
              <a:rPr lang="en-US" dirty="0" err="1"/>
              <a:t>Espion</a:t>
            </a:r>
            <a:r>
              <a:rPr lang="en-US" dirty="0"/>
              <a:t>/</a:t>
            </a:r>
            <a:r>
              <a:rPr lang="en-US" dirty="0" err="1"/>
              <a:t>destinataire</a:t>
            </a:r>
            <a:r>
              <a:rPr lang="en-US" dirty="0"/>
              <a:t> : Twilight </a:t>
            </a:r>
          </a:p>
          <a:p>
            <a:r>
              <a:rPr lang="en-US" dirty="0" err="1"/>
              <a:t>Méchant</a:t>
            </a:r>
            <a:r>
              <a:rPr lang="en-US" dirty="0"/>
              <a:t>/</a:t>
            </a:r>
            <a:r>
              <a:rPr lang="en-US" dirty="0" err="1"/>
              <a:t>attaquant</a:t>
            </a:r>
            <a:r>
              <a:rPr lang="en-US" dirty="0"/>
              <a:t> : Yuri </a:t>
            </a:r>
          </a:p>
        </p:txBody>
      </p:sp>
      <p:sp>
        <p:nvSpPr>
          <p:cNvPr id="4" name="Slide Number Placeholder 3"/>
          <p:cNvSpPr>
            <a:spLocks noGrp="1"/>
          </p:cNvSpPr>
          <p:nvPr>
            <p:ph type="sldNum" sz="quarter" idx="5"/>
          </p:nvPr>
        </p:nvSpPr>
        <p:spPr/>
        <p:txBody>
          <a:bodyPr/>
          <a:lstStyle/>
          <a:p>
            <a:fld id="{C437A20C-0A41-4975-BF38-102D39C80972}" type="slidenum">
              <a:rPr lang="en-US" smtClean="0"/>
              <a:t>15</a:t>
            </a:fld>
            <a:endParaRPr lang="en-US"/>
          </a:p>
        </p:txBody>
      </p:sp>
    </p:spTree>
    <p:extLst>
      <p:ext uri="{BB962C8B-B14F-4D97-AF65-F5344CB8AC3E}">
        <p14:creationId xmlns:p14="http://schemas.microsoft.com/office/powerpoint/2010/main" val="285618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besoin </a:t>
            </a:r>
            <a:r>
              <a:rPr lang="en-US" dirty="0" err="1"/>
              <a:t>d’avoir</a:t>
            </a:r>
            <a:r>
              <a:rPr lang="en-US" dirty="0"/>
              <a:t> un canal sûr pour </a:t>
            </a:r>
            <a:r>
              <a:rPr lang="en-US" dirty="0" err="1"/>
              <a:t>échanger</a:t>
            </a:r>
            <a:r>
              <a:rPr lang="en-US" dirty="0"/>
              <a:t> la clé secrète </a:t>
            </a:r>
          </a:p>
        </p:txBody>
      </p:sp>
      <p:sp>
        <p:nvSpPr>
          <p:cNvPr id="4" name="Slide Number Placeholder 3"/>
          <p:cNvSpPr>
            <a:spLocks noGrp="1"/>
          </p:cNvSpPr>
          <p:nvPr>
            <p:ph type="sldNum" sz="quarter" idx="5"/>
          </p:nvPr>
        </p:nvSpPr>
        <p:spPr/>
        <p:txBody>
          <a:bodyPr/>
          <a:lstStyle/>
          <a:p>
            <a:fld id="{C437A20C-0A41-4975-BF38-102D39C80972}" type="slidenum">
              <a:rPr lang="en-US" smtClean="0"/>
              <a:t>16</a:t>
            </a:fld>
            <a:endParaRPr lang="en-US"/>
          </a:p>
        </p:txBody>
      </p:sp>
    </p:spTree>
    <p:extLst>
      <p:ext uri="{BB962C8B-B14F-4D97-AF65-F5344CB8AC3E}">
        <p14:creationId xmlns:p14="http://schemas.microsoft.com/office/powerpoint/2010/main" val="2800271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Informateur</a:t>
            </a:r>
            <a:r>
              <a:rPr lang="en-US" dirty="0"/>
              <a:t>/</a:t>
            </a:r>
            <a:r>
              <a:rPr lang="en-US" dirty="0" err="1"/>
              <a:t>expéditeur</a:t>
            </a:r>
            <a:r>
              <a:rPr lang="en-US" dirty="0"/>
              <a:t> : Franky </a:t>
            </a:r>
          </a:p>
          <a:p>
            <a:r>
              <a:rPr lang="en-US" dirty="0" err="1"/>
              <a:t>Espion</a:t>
            </a:r>
            <a:r>
              <a:rPr lang="en-US" dirty="0"/>
              <a:t>/</a:t>
            </a:r>
            <a:r>
              <a:rPr lang="en-US" dirty="0" err="1"/>
              <a:t>destinataire</a:t>
            </a:r>
            <a:r>
              <a:rPr lang="en-US" dirty="0"/>
              <a:t> : Twilight </a:t>
            </a:r>
          </a:p>
          <a:p>
            <a:r>
              <a:rPr lang="en-US" dirty="0" err="1"/>
              <a:t>Méchant</a:t>
            </a:r>
            <a:r>
              <a:rPr lang="en-US" dirty="0"/>
              <a:t>/</a:t>
            </a:r>
            <a:r>
              <a:rPr lang="en-US" dirty="0" err="1"/>
              <a:t>attaquant</a:t>
            </a:r>
            <a:r>
              <a:rPr lang="en-US" dirty="0"/>
              <a:t> : Yuri </a:t>
            </a:r>
          </a:p>
        </p:txBody>
      </p:sp>
      <p:sp>
        <p:nvSpPr>
          <p:cNvPr id="4" name="Slide Number Placeholder 3"/>
          <p:cNvSpPr>
            <a:spLocks noGrp="1"/>
          </p:cNvSpPr>
          <p:nvPr>
            <p:ph type="sldNum" sz="quarter" idx="5"/>
          </p:nvPr>
        </p:nvSpPr>
        <p:spPr/>
        <p:txBody>
          <a:bodyPr/>
          <a:lstStyle/>
          <a:p>
            <a:fld id="{C437A20C-0A41-4975-BF38-102D39C80972}" type="slidenum">
              <a:rPr lang="en-US" smtClean="0"/>
              <a:t>17</a:t>
            </a:fld>
            <a:endParaRPr lang="en-US"/>
          </a:p>
        </p:txBody>
      </p:sp>
    </p:spTree>
    <p:extLst>
      <p:ext uri="{BB962C8B-B14F-4D97-AF65-F5344CB8AC3E}">
        <p14:creationId xmlns:p14="http://schemas.microsoft.com/office/powerpoint/2010/main" val="361168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clé secrète </a:t>
            </a:r>
            <a:r>
              <a:rPr lang="en-US" dirty="0" err="1"/>
              <a:t>connue</a:t>
            </a:r>
            <a:r>
              <a:rPr lang="en-US" dirty="0"/>
              <a:t> que de </a:t>
            </a:r>
            <a:r>
              <a:rPr lang="en-US" dirty="0" err="1"/>
              <a:t>l’expéditeur</a:t>
            </a:r>
            <a:r>
              <a:rPr lang="en-US" dirty="0"/>
              <a:t>, clé </a:t>
            </a:r>
            <a:r>
              <a:rPr lang="en-US" dirty="0" err="1"/>
              <a:t>publique</a:t>
            </a:r>
            <a:r>
              <a:rPr lang="en-US" dirty="0"/>
              <a:t> </a:t>
            </a:r>
            <a:r>
              <a:rPr lang="en-US" dirty="0" err="1"/>
              <a:t>connue</a:t>
            </a:r>
            <a:r>
              <a:rPr lang="en-US" dirty="0"/>
              <a:t> de </a:t>
            </a:r>
            <a:r>
              <a:rPr lang="en-US" dirty="0" err="1"/>
              <a:t>tous</a:t>
            </a:r>
            <a:r>
              <a:rPr lang="en-US" dirty="0"/>
              <a:t>. Signature </a:t>
            </a:r>
            <a:r>
              <a:rPr lang="en-US" dirty="0" err="1"/>
              <a:t>générée</a:t>
            </a:r>
            <a:r>
              <a:rPr lang="en-US" dirty="0"/>
              <a:t> par la clé secrète et clé </a:t>
            </a:r>
            <a:r>
              <a:rPr lang="en-US" dirty="0" err="1"/>
              <a:t>publique</a:t>
            </a:r>
            <a:r>
              <a:rPr lang="en-US" dirty="0"/>
              <a:t> </a:t>
            </a:r>
            <a:r>
              <a:rPr lang="en-US" dirty="0" err="1"/>
              <a:t>utilisée</a:t>
            </a:r>
            <a:r>
              <a:rPr lang="en-US" dirty="0"/>
              <a:t> pour verifier cette signature. </a:t>
            </a:r>
          </a:p>
        </p:txBody>
      </p:sp>
      <p:sp>
        <p:nvSpPr>
          <p:cNvPr id="4" name="Slide Number Placeholder 3"/>
          <p:cNvSpPr>
            <a:spLocks noGrp="1"/>
          </p:cNvSpPr>
          <p:nvPr>
            <p:ph type="sldNum" sz="quarter" idx="5"/>
          </p:nvPr>
        </p:nvSpPr>
        <p:spPr/>
        <p:txBody>
          <a:bodyPr/>
          <a:lstStyle/>
          <a:p>
            <a:fld id="{C437A20C-0A41-4975-BF38-102D39C80972}" type="slidenum">
              <a:rPr lang="en-US" smtClean="0"/>
              <a:t>20</a:t>
            </a:fld>
            <a:endParaRPr lang="en-US"/>
          </a:p>
        </p:txBody>
      </p:sp>
    </p:spTree>
    <p:extLst>
      <p:ext uri="{BB962C8B-B14F-4D97-AF65-F5344CB8AC3E}">
        <p14:creationId xmlns:p14="http://schemas.microsoft.com/office/powerpoint/2010/main" val="1295847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21</a:t>
            </a:fld>
            <a:endParaRPr lang="en-US" dirty="0"/>
          </a:p>
        </p:txBody>
      </p:sp>
    </p:spTree>
    <p:extLst>
      <p:ext uri="{BB962C8B-B14F-4D97-AF65-F5344CB8AC3E}">
        <p14:creationId xmlns:p14="http://schemas.microsoft.com/office/powerpoint/2010/main" val="3976164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t>
            </a:r>
            <a:r>
              <a:rPr lang="en-US" dirty="0" err="1"/>
              <a:t>créé</a:t>
            </a:r>
            <a:r>
              <a:rPr lang="en-US" dirty="0"/>
              <a:t> </a:t>
            </a:r>
            <a:r>
              <a:rPr lang="en-US" dirty="0" err="1"/>
              <a:t>une</a:t>
            </a:r>
            <a:r>
              <a:rPr lang="en-US" dirty="0"/>
              <a:t> perturbation dans le circuit électronique et on observe le </a:t>
            </a:r>
            <a:r>
              <a:rPr lang="en-US" dirty="0" err="1"/>
              <a:t>résultat</a:t>
            </a:r>
            <a:r>
              <a:rPr lang="en-US" dirty="0"/>
              <a:t> </a:t>
            </a:r>
          </a:p>
        </p:txBody>
      </p:sp>
      <p:sp>
        <p:nvSpPr>
          <p:cNvPr id="4" name="Slide Number Placeholder 3"/>
          <p:cNvSpPr>
            <a:spLocks noGrp="1"/>
          </p:cNvSpPr>
          <p:nvPr>
            <p:ph type="sldNum" sz="quarter" idx="5"/>
          </p:nvPr>
        </p:nvSpPr>
        <p:spPr/>
        <p:txBody>
          <a:bodyPr/>
          <a:lstStyle/>
          <a:p>
            <a:fld id="{C437A20C-0A41-4975-BF38-102D39C80972}" type="slidenum">
              <a:rPr lang="en-US" smtClean="0"/>
              <a:t>23</a:t>
            </a:fld>
            <a:endParaRPr lang="en-US"/>
          </a:p>
        </p:txBody>
      </p:sp>
    </p:spTree>
    <p:extLst>
      <p:ext uri="{BB962C8B-B14F-4D97-AF65-F5344CB8AC3E}">
        <p14:creationId xmlns:p14="http://schemas.microsoft.com/office/powerpoint/2010/main" val="1049683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25</a:t>
            </a:fld>
            <a:endParaRPr lang="en-US" dirty="0"/>
          </a:p>
        </p:txBody>
      </p:sp>
    </p:spTree>
    <p:extLst>
      <p:ext uri="{BB962C8B-B14F-4D97-AF65-F5344CB8AC3E}">
        <p14:creationId xmlns:p14="http://schemas.microsoft.com/office/powerpoint/2010/main" val="28909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 </a:t>
            </a:r>
            <a:r>
              <a:rPr lang="en-US" dirty="0" err="1"/>
              <a:t>casser</a:t>
            </a:r>
            <a:r>
              <a:rPr lang="en-US" dirty="0"/>
              <a:t> la </a:t>
            </a:r>
            <a:r>
              <a:rPr lang="en-US" dirty="0" err="1"/>
              <a:t>dépendance</a:t>
            </a:r>
            <a:r>
              <a:rPr lang="en-US" dirty="0"/>
              <a:t> qui </a:t>
            </a:r>
            <a:r>
              <a:rPr lang="en-US" dirty="0" err="1"/>
              <a:t>existe</a:t>
            </a:r>
            <a:r>
              <a:rPr lang="en-US" dirty="0"/>
              <a:t> entre les </a:t>
            </a:r>
            <a:r>
              <a:rPr lang="en-US" dirty="0" err="1"/>
              <a:t>fuites</a:t>
            </a:r>
            <a:r>
              <a:rPr lang="en-US" dirty="0"/>
              <a:t> mesurées et la clé secrète </a:t>
            </a:r>
          </a:p>
          <a:p>
            <a:r>
              <a:rPr lang="en-US" dirty="0"/>
              <a:t>But : </a:t>
            </a:r>
            <a:r>
              <a:rPr lang="en-US" dirty="0" err="1"/>
              <a:t>détecter</a:t>
            </a:r>
            <a:r>
              <a:rPr lang="en-US" dirty="0"/>
              <a:t> </a:t>
            </a:r>
            <a:r>
              <a:rPr lang="en-US" dirty="0" err="1"/>
              <a:t>une</a:t>
            </a:r>
            <a:r>
              <a:rPr lang="en-US" dirty="0"/>
              <a:t> intrusion et </a:t>
            </a:r>
            <a:r>
              <a:rPr lang="en-US" dirty="0" err="1"/>
              <a:t>prévenir</a:t>
            </a:r>
            <a:r>
              <a:rPr lang="en-US" dirty="0"/>
              <a:t> </a:t>
            </a:r>
            <a:r>
              <a:rPr lang="en-US" dirty="0" err="1"/>
              <a:t>l’utilisateur</a:t>
            </a:r>
            <a:r>
              <a:rPr lang="en-US" dirty="0"/>
              <a:t>, </a:t>
            </a:r>
            <a:r>
              <a:rPr lang="en-US" dirty="0" err="1"/>
              <a:t>cacher</a:t>
            </a:r>
            <a:r>
              <a:rPr lang="en-US" dirty="0"/>
              <a:t> la clé secrète </a:t>
            </a:r>
          </a:p>
        </p:txBody>
      </p:sp>
      <p:sp>
        <p:nvSpPr>
          <p:cNvPr id="4" name="Slide Number Placeholder 3"/>
          <p:cNvSpPr>
            <a:spLocks noGrp="1"/>
          </p:cNvSpPr>
          <p:nvPr>
            <p:ph type="sldNum" sz="quarter" idx="5"/>
          </p:nvPr>
        </p:nvSpPr>
        <p:spPr/>
        <p:txBody>
          <a:bodyPr/>
          <a:lstStyle/>
          <a:p>
            <a:fld id="{C437A20C-0A41-4975-BF38-102D39C80972}" type="slidenum">
              <a:rPr lang="en-US" smtClean="0"/>
              <a:t>26</a:t>
            </a:fld>
            <a:endParaRPr lang="en-US"/>
          </a:p>
        </p:txBody>
      </p:sp>
    </p:spTree>
    <p:extLst>
      <p:ext uri="{BB962C8B-B14F-4D97-AF65-F5344CB8AC3E}">
        <p14:creationId xmlns:p14="http://schemas.microsoft.com/office/powerpoint/2010/main" val="155466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2</a:t>
            </a:fld>
            <a:endParaRPr lang="en-US" dirty="0"/>
          </a:p>
        </p:txBody>
      </p:sp>
    </p:spTree>
    <p:extLst>
      <p:ext uri="{BB962C8B-B14F-4D97-AF65-F5344CB8AC3E}">
        <p14:creationId xmlns:p14="http://schemas.microsoft.com/office/powerpoint/2010/main" val="2604949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27</a:t>
            </a:fld>
            <a:endParaRPr lang="en-US" dirty="0"/>
          </a:p>
        </p:txBody>
      </p:sp>
    </p:spTree>
    <p:extLst>
      <p:ext uri="{BB962C8B-B14F-4D97-AF65-F5344CB8AC3E}">
        <p14:creationId xmlns:p14="http://schemas.microsoft.com/office/powerpoint/2010/main" val="4167280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28</a:t>
            </a:fld>
            <a:endParaRPr lang="en-US" dirty="0"/>
          </a:p>
        </p:txBody>
      </p:sp>
    </p:spTree>
    <p:extLst>
      <p:ext uri="{BB962C8B-B14F-4D97-AF65-F5344CB8AC3E}">
        <p14:creationId xmlns:p14="http://schemas.microsoft.com/office/powerpoint/2010/main" val="320339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29</a:t>
            </a:fld>
            <a:endParaRPr lang="en-US" dirty="0"/>
          </a:p>
        </p:txBody>
      </p:sp>
    </p:spTree>
    <p:extLst>
      <p:ext uri="{BB962C8B-B14F-4D97-AF65-F5344CB8AC3E}">
        <p14:creationId xmlns:p14="http://schemas.microsoft.com/office/powerpoint/2010/main" val="1724441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30</a:t>
            </a:fld>
            <a:endParaRPr lang="en-US" dirty="0"/>
          </a:p>
        </p:txBody>
      </p:sp>
    </p:spTree>
    <p:extLst>
      <p:ext uri="{BB962C8B-B14F-4D97-AF65-F5344CB8AC3E}">
        <p14:creationId xmlns:p14="http://schemas.microsoft.com/office/powerpoint/2010/main" val="3203395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32</a:t>
            </a:fld>
            <a:endParaRPr lang="en-US" dirty="0"/>
          </a:p>
        </p:txBody>
      </p:sp>
    </p:spTree>
    <p:extLst>
      <p:ext uri="{BB962C8B-B14F-4D97-AF65-F5344CB8AC3E}">
        <p14:creationId xmlns:p14="http://schemas.microsoft.com/office/powerpoint/2010/main" val="4047757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35</a:t>
            </a:fld>
            <a:endParaRPr lang="en-US" dirty="0"/>
          </a:p>
        </p:txBody>
      </p:sp>
    </p:spTree>
    <p:extLst>
      <p:ext uri="{BB962C8B-B14F-4D97-AF65-F5344CB8AC3E}">
        <p14:creationId xmlns:p14="http://schemas.microsoft.com/office/powerpoint/2010/main" val="2669773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Confusion : </a:t>
            </a:r>
            <a:r>
              <a:rPr lang="fr-FR" b="0" i="0" dirty="0">
                <a:solidFill>
                  <a:srgbClr val="202124"/>
                </a:solidFill>
                <a:effectLst/>
                <a:latin typeface="Google Sans"/>
              </a:rPr>
              <a:t>volonté de rendre la relation entre la clé de chiffrement et le texte chiffré la plus complexe possible</a:t>
            </a:r>
            <a:br>
              <a:rPr lang="fr-FR" b="0" i="0" dirty="0">
                <a:solidFill>
                  <a:srgbClr val="202124"/>
                </a:solidFill>
                <a:effectLst/>
                <a:latin typeface="Google Sans"/>
              </a:rPr>
            </a:br>
            <a:r>
              <a:rPr lang="fr-FR" b="0" i="0" dirty="0">
                <a:solidFill>
                  <a:srgbClr val="202124"/>
                </a:solidFill>
                <a:effectLst/>
                <a:latin typeface="Google Sans"/>
              </a:rPr>
              <a:t>diffusion : redondance statistique dans un texte en clair est dissipée dans les statistiques du texte chiffré</a:t>
            </a:r>
            <a:endParaRPr lang="en-US" dirty="0"/>
          </a:p>
        </p:txBody>
      </p:sp>
      <p:sp>
        <p:nvSpPr>
          <p:cNvPr id="4" name="Slide Number Placeholder 3"/>
          <p:cNvSpPr>
            <a:spLocks noGrp="1"/>
          </p:cNvSpPr>
          <p:nvPr>
            <p:ph type="sldNum" sz="quarter" idx="5"/>
          </p:nvPr>
        </p:nvSpPr>
        <p:spPr/>
        <p:txBody>
          <a:bodyPr/>
          <a:lstStyle/>
          <a:p>
            <a:fld id="{C437A20C-0A41-4975-BF38-102D39C80972}" type="slidenum">
              <a:rPr lang="en-US" smtClean="0"/>
              <a:t>38</a:t>
            </a:fld>
            <a:endParaRPr lang="en-US"/>
          </a:p>
        </p:txBody>
      </p:sp>
    </p:spTree>
    <p:extLst>
      <p:ext uri="{BB962C8B-B14F-4D97-AF65-F5344CB8AC3E}">
        <p14:creationId xmlns:p14="http://schemas.microsoft.com/office/powerpoint/2010/main" val="2601484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Confusion : </a:t>
            </a:r>
            <a:r>
              <a:rPr lang="fr-FR" b="0" i="0" dirty="0">
                <a:solidFill>
                  <a:srgbClr val="202124"/>
                </a:solidFill>
                <a:effectLst/>
                <a:latin typeface="Google Sans"/>
              </a:rPr>
              <a:t>volonté de rendre la relation entre la clé de chiffrement et le texte chiffré la plus complexe possible</a:t>
            </a:r>
            <a:br>
              <a:rPr lang="fr-FR" b="0" i="0" dirty="0">
                <a:solidFill>
                  <a:srgbClr val="202124"/>
                </a:solidFill>
                <a:effectLst/>
                <a:latin typeface="Google Sans"/>
              </a:rPr>
            </a:br>
            <a:r>
              <a:rPr lang="fr-FR" b="0" i="0" dirty="0">
                <a:solidFill>
                  <a:srgbClr val="202124"/>
                </a:solidFill>
                <a:effectLst/>
                <a:latin typeface="Google Sans"/>
              </a:rPr>
              <a:t>diffusion : redondance statistique dans un texte en clair est dissipée dans les statistiques du texte chiffré</a:t>
            </a:r>
            <a:endParaRPr lang="en-US" dirty="0"/>
          </a:p>
          <a:p>
            <a:endParaRPr lang="en-US" dirty="0"/>
          </a:p>
        </p:txBody>
      </p:sp>
      <p:sp>
        <p:nvSpPr>
          <p:cNvPr id="4" name="Slide Number Placeholder 3"/>
          <p:cNvSpPr>
            <a:spLocks noGrp="1"/>
          </p:cNvSpPr>
          <p:nvPr>
            <p:ph type="sldNum" sz="quarter" idx="5"/>
          </p:nvPr>
        </p:nvSpPr>
        <p:spPr/>
        <p:txBody>
          <a:bodyPr/>
          <a:lstStyle/>
          <a:p>
            <a:fld id="{C437A20C-0A41-4975-BF38-102D39C80972}" type="slidenum">
              <a:rPr lang="en-US" smtClean="0"/>
              <a:t>39</a:t>
            </a:fld>
            <a:endParaRPr lang="en-US"/>
          </a:p>
        </p:txBody>
      </p:sp>
    </p:spTree>
    <p:extLst>
      <p:ext uri="{BB962C8B-B14F-4D97-AF65-F5344CB8AC3E}">
        <p14:creationId xmlns:p14="http://schemas.microsoft.com/office/powerpoint/2010/main" val="3236839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Confusion : </a:t>
            </a:r>
            <a:r>
              <a:rPr lang="fr-FR" b="0" i="0" dirty="0">
                <a:solidFill>
                  <a:srgbClr val="202124"/>
                </a:solidFill>
                <a:effectLst/>
                <a:latin typeface="Google Sans"/>
              </a:rPr>
              <a:t>volonté de rendre la relation entre la clé de chiffrement et le texte chiffré la plus complexe possible</a:t>
            </a:r>
            <a:br>
              <a:rPr lang="fr-FR" b="0" i="0" dirty="0">
                <a:solidFill>
                  <a:srgbClr val="202124"/>
                </a:solidFill>
                <a:effectLst/>
                <a:latin typeface="Google Sans"/>
              </a:rPr>
            </a:br>
            <a:r>
              <a:rPr lang="fr-FR" b="0" i="0" dirty="0">
                <a:solidFill>
                  <a:srgbClr val="202124"/>
                </a:solidFill>
                <a:effectLst/>
                <a:latin typeface="Google Sans"/>
              </a:rPr>
              <a:t>diffusion : redondance statistique dans un texte en clair est dissipée dans les statistiques du texte chiffré</a:t>
            </a:r>
            <a:endParaRPr lang="en-US" dirty="0"/>
          </a:p>
          <a:p>
            <a:endParaRPr lang="en-US" dirty="0"/>
          </a:p>
        </p:txBody>
      </p:sp>
      <p:sp>
        <p:nvSpPr>
          <p:cNvPr id="4" name="Slide Number Placeholder 3"/>
          <p:cNvSpPr>
            <a:spLocks noGrp="1"/>
          </p:cNvSpPr>
          <p:nvPr>
            <p:ph type="sldNum" sz="quarter" idx="5"/>
          </p:nvPr>
        </p:nvSpPr>
        <p:spPr/>
        <p:txBody>
          <a:bodyPr/>
          <a:lstStyle/>
          <a:p>
            <a:fld id="{C437A20C-0A41-4975-BF38-102D39C80972}" type="slidenum">
              <a:rPr lang="en-US" smtClean="0"/>
              <a:t>40</a:t>
            </a:fld>
            <a:endParaRPr lang="en-US"/>
          </a:p>
        </p:txBody>
      </p:sp>
    </p:spTree>
    <p:extLst>
      <p:ext uri="{BB962C8B-B14F-4D97-AF65-F5344CB8AC3E}">
        <p14:creationId xmlns:p14="http://schemas.microsoft.com/office/powerpoint/2010/main" val="1094642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Transactions </a:t>
            </a:r>
            <a:r>
              <a:rPr lang="en-US" dirty="0" err="1"/>
              <a:t>bancaires</a:t>
            </a:r>
            <a:r>
              <a:rPr lang="en-US" dirty="0"/>
              <a:t>, RSA repose sur la </a:t>
            </a:r>
            <a:r>
              <a:rPr lang="en-US" dirty="0" err="1"/>
              <a:t>difficulté</a:t>
            </a:r>
            <a:r>
              <a:rPr lang="en-US" dirty="0"/>
              <a:t> de </a:t>
            </a:r>
            <a:r>
              <a:rPr lang="en-US" dirty="0" err="1"/>
              <a:t>factoriser</a:t>
            </a:r>
            <a:r>
              <a:rPr lang="en-US" dirty="0"/>
              <a:t> un </a:t>
            </a:r>
            <a:r>
              <a:rPr lang="en-US" dirty="0" err="1"/>
              <a:t>nombre</a:t>
            </a:r>
            <a:r>
              <a:rPr lang="en-US" dirty="0"/>
              <a:t> premier (</a:t>
            </a:r>
            <a:r>
              <a:rPr lang="en-US" dirty="0" err="1"/>
              <a:t>donc</a:t>
            </a:r>
            <a:r>
              <a:rPr lang="en-US" dirty="0"/>
              <a:t> de </a:t>
            </a:r>
            <a:r>
              <a:rPr lang="en-US" dirty="0" err="1"/>
              <a:t>retrouver</a:t>
            </a:r>
            <a:r>
              <a:rPr lang="en-US" dirty="0"/>
              <a:t> p et q)</a:t>
            </a:r>
          </a:p>
          <a:p>
            <a:r>
              <a:rPr lang="en-US" dirty="0"/>
              <a:t>Si on a p et q on </a:t>
            </a:r>
            <a:r>
              <a:rPr lang="en-US" dirty="0" err="1"/>
              <a:t>peut</a:t>
            </a:r>
            <a:r>
              <a:rPr lang="en-US" dirty="0"/>
              <a:t> </a:t>
            </a:r>
            <a:r>
              <a:rPr lang="en-US" dirty="0" err="1"/>
              <a:t>calculer</a:t>
            </a:r>
            <a:r>
              <a:rPr lang="en-US" dirty="0"/>
              <a:t> \phi(n) qui </a:t>
            </a:r>
            <a:r>
              <a:rPr lang="en-US" dirty="0" err="1"/>
              <a:t>permet</a:t>
            </a:r>
            <a:r>
              <a:rPr lang="en-US" dirty="0"/>
              <a:t> de </a:t>
            </a:r>
            <a:r>
              <a:rPr lang="en-US" dirty="0" err="1"/>
              <a:t>calculer</a:t>
            </a:r>
            <a:r>
              <a:rPr lang="en-US" dirty="0"/>
              <a:t> la clé secrète d </a:t>
            </a:r>
          </a:p>
        </p:txBody>
      </p:sp>
      <p:sp>
        <p:nvSpPr>
          <p:cNvPr id="4" name="Slide Number Placeholder 3"/>
          <p:cNvSpPr>
            <a:spLocks noGrp="1"/>
          </p:cNvSpPr>
          <p:nvPr>
            <p:ph type="sldNum" sz="quarter" idx="5"/>
          </p:nvPr>
        </p:nvSpPr>
        <p:spPr/>
        <p:txBody>
          <a:bodyPr/>
          <a:lstStyle/>
          <a:p>
            <a:fld id="{C437A20C-0A41-4975-BF38-102D39C80972}" type="slidenum">
              <a:rPr lang="en-US" smtClean="0"/>
              <a:t>41</a:t>
            </a:fld>
            <a:endParaRPr lang="en-US"/>
          </a:p>
        </p:txBody>
      </p:sp>
    </p:spTree>
    <p:extLst>
      <p:ext uri="{BB962C8B-B14F-4D97-AF65-F5344CB8AC3E}">
        <p14:creationId xmlns:p14="http://schemas.microsoft.com/office/powerpoint/2010/main" val="311098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3</a:t>
            </a:fld>
            <a:endParaRPr lang="en-US" dirty="0"/>
          </a:p>
        </p:txBody>
      </p:sp>
    </p:spTree>
    <p:extLst>
      <p:ext uri="{BB962C8B-B14F-4D97-AF65-F5344CB8AC3E}">
        <p14:creationId xmlns:p14="http://schemas.microsoft.com/office/powerpoint/2010/main" val="2324830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Transactions </a:t>
            </a:r>
            <a:r>
              <a:rPr lang="en-US" dirty="0" err="1"/>
              <a:t>bancaires</a:t>
            </a:r>
            <a:r>
              <a:rPr lang="en-US" dirty="0"/>
              <a:t>, RSA repose sur la </a:t>
            </a:r>
            <a:r>
              <a:rPr lang="en-US" dirty="0" err="1"/>
              <a:t>difficulté</a:t>
            </a:r>
            <a:r>
              <a:rPr lang="en-US" dirty="0"/>
              <a:t> de </a:t>
            </a:r>
            <a:r>
              <a:rPr lang="en-US" dirty="0" err="1"/>
              <a:t>factoriser</a:t>
            </a:r>
            <a:r>
              <a:rPr lang="en-US" dirty="0"/>
              <a:t> un </a:t>
            </a:r>
            <a:r>
              <a:rPr lang="en-US" dirty="0" err="1"/>
              <a:t>nombre</a:t>
            </a:r>
            <a:r>
              <a:rPr lang="en-US" dirty="0"/>
              <a:t> premier (</a:t>
            </a:r>
            <a:r>
              <a:rPr lang="en-US" dirty="0" err="1"/>
              <a:t>donc</a:t>
            </a:r>
            <a:r>
              <a:rPr lang="en-US" dirty="0"/>
              <a:t> de </a:t>
            </a:r>
            <a:r>
              <a:rPr lang="en-US" dirty="0" err="1"/>
              <a:t>retrouver</a:t>
            </a:r>
            <a:r>
              <a:rPr lang="en-US" dirty="0"/>
              <a:t> p et q)</a:t>
            </a:r>
          </a:p>
          <a:p>
            <a:r>
              <a:rPr lang="en-US" dirty="0"/>
              <a:t>Si on a p et q on </a:t>
            </a:r>
            <a:r>
              <a:rPr lang="en-US" dirty="0" err="1"/>
              <a:t>peut</a:t>
            </a:r>
            <a:r>
              <a:rPr lang="en-US" dirty="0"/>
              <a:t> </a:t>
            </a:r>
            <a:r>
              <a:rPr lang="en-US" dirty="0" err="1"/>
              <a:t>calculer</a:t>
            </a:r>
            <a:r>
              <a:rPr lang="en-US" dirty="0"/>
              <a:t> \phi(n) qui </a:t>
            </a:r>
            <a:r>
              <a:rPr lang="en-US" dirty="0" err="1"/>
              <a:t>permet</a:t>
            </a:r>
            <a:r>
              <a:rPr lang="en-US" dirty="0"/>
              <a:t> de </a:t>
            </a:r>
            <a:r>
              <a:rPr lang="en-US" dirty="0" err="1"/>
              <a:t>calculer</a:t>
            </a:r>
            <a:r>
              <a:rPr lang="en-US" dirty="0"/>
              <a:t> la clé secrète d </a:t>
            </a:r>
          </a:p>
        </p:txBody>
      </p:sp>
      <p:sp>
        <p:nvSpPr>
          <p:cNvPr id="4" name="Slide Number Placeholder 3"/>
          <p:cNvSpPr>
            <a:spLocks noGrp="1"/>
          </p:cNvSpPr>
          <p:nvPr>
            <p:ph type="sldNum" sz="quarter" idx="5"/>
          </p:nvPr>
        </p:nvSpPr>
        <p:spPr/>
        <p:txBody>
          <a:bodyPr/>
          <a:lstStyle/>
          <a:p>
            <a:fld id="{C437A20C-0A41-4975-BF38-102D39C80972}" type="slidenum">
              <a:rPr lang="en-US" smtClean="0"/>
              <a:t>42</a:t>
            </a:fld>
            <a:endParaRPr lang="en-US"/>
          </a:p>
        </p:txBody>
      </p:sp>
    </p:spTree>
    <p:extLst>
      <p:ext uri="{BB962C8B-B14F-4D97-AF65-F5344CB8AC3E}">
        <p14:creationId xmlns:p14="http://schemas.microsoft.com/office/powerpoint/2010/main" val="2167130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Transactions </a:t>
            </a:r>
            <a:r>
              <a:rPr lang="en-US" dirty="0" err="1"/>
              <a:t>bancaires</a:t>
            </a:r>
            <a:r>
              <a:rPr lang="en-US" dirty="0"/>
              <a:t>, RSA repose sur la </a:t>
            </a:r>
            <a:r>
              <a:rPr lang="en-US" dirty="0" err="1"/>
              <a:t>difficulté</a:t>
            </a:r>
            <a:r>
              <a:rPr lang="en-US" dirty="0"/>
              <a:t> de </a:t>
            </a:r>
            <a:r>
              <a:rPr lang="en-US" dirty="0" err="1"/>
              <a:t>factoriser</a:t>
            </a:r>
            <a:r>
              <a:rPr lang="en-US" dirty="0"/>
              <a:t> un </a:t>
            </a:r>
            <a:r>
              <a:rPr lang="en-US" dirty="0" err="1"/>
              <a:t>nombre</a:t>
            </a:r>
            <a:r>
              <a:rPr lang="en-US" dirty="0"/>
              <a:t> premier (</a:t>
            </a:r>
            <a:r>
              <a:rPr lang="en-US" dirty="0" err="1"/>
              <a:t>donc</a:t>
            </a:r>
            <a:r>
              <a:rPr lang="en-US" dirty="0"/>
              <a:t> de </a:t>
            </a:r>
            <a:r>
              <a:rPr lang="en-US" dirty="0" err="1"/>
              <a:t>retrouver</a:t>
            </a:r>
            <a:r>
              <a:rPr lang="en-US" dirty="0"/>
              <a:t> p et q)</a:t>
            </a:r>
          </a:p>
          <a:p>
            <a:r>
              <a:rPr lang="en-US" dirty="0"/>
              <a:t>Si on a p et q on </a:t>
            </a:r>
            <a:r>
              <a:rPr lang="en-US" dirty="0" err="1"/>
              <a:t>peut</a:t>
            </a:r>
            <a:r>
              <a:rPr lang="en-US" dirty="0"/>
              <a:t> </a:t>
            </a:r>
            <a:r>
              <a:rPr lang="en-US" dirty="0" err="1"/>
              <a:t>calculer</a:t>
            </a:r>
            <a:r>
              <a:rPr lang="en-US" dirty="0"/>
              <a:t> \phi(n) qui </a:t>
            </a:r>
            <a:r>
              <a:rPr lang="en-US" dirty="0" err="1"/>
              <a:t>permet</a:t>
            </a:r>
            <a:r>
              <a:rPr lang="en-US" dirty="0"/>
              <a:t> de </a:t>
            </a:r>
            <a:r>
              <a:rPr lang="en-US" dirty="0" err="1"/>
              <a:t>calculer</a:t>
            </a:r>
            <a:r>
              <a:rPr lang="en-US" dirty="0"/>
              <a:t> la clé secrète d </a:t>
            </a:r>
          </a:p>
        </p:txBody>
      </p:sp>
      <p:sp>
        <p:nvSpPr>
          <p:cNvPr id="4" name="Slide Number Placeholder 3"/>
          <p:cNvSpPr>
            <a:spLocks noGrp="1"/>
          </p:cNvSpPr>
          <p:nvPr>
            <p:ph type="sldNum" sz="quarter" idx="5"/>
          </p:nvPr>
        </p:nvSpPr>
        <p:spPr/>
        <p:txBody>
          <a:bodyPr/>
          <a:lstStyle/>
          <a:p>
            <a:fld id="{C437A20C-0A41-4975-BF38-102D39C80972}" type="slidenum">
              <a:rPr lang="en-US" smtClean="0"/>
              <a:t>43</a:t>
            </a:fld>
            <a:endParaRPr lang="en-US"/>
          </a:p>
        </p:txBody>
      </p:sp>
    </p:spTree>
    <p:extLst>
      <p:ext uri="{BB962C8B-B14F-4D97-AF65-F5344CB8AC3E}">
        <p14:creationId xmlns:p14="http://schemas.microsoft.com/office/powerpoint/2010/main" val="4191980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202122"/>
                </a:solidFill>
                <a:effectLst/>
                <a:latin typeface="Arial" panose="020B0604020202020204" pitchFamily="34" charset="0"/>
              </a:rPr>
              <a:t>Le SHA-1 est le successeur du </a:t>
            </a:r>
            <a:r>
              <a:rPr lang="fr-FR" b="0" i="0" u="none" strike="noStrike" dirty="0">
                <a:solidFill>
                  <a:srgbClr val="3366CC"/>
                </a:solidFill>
                <a:effectLst/>
                <a:latin typeface="Arial" panose="020B0604020202020204" pitchFamily="34" charset="0"/>
                <a:hlinkClick r:id="rId3" tooltip="SHA-0"/>
              </a:rPr>
              <a:t>SHA-0</a:t>
            </a:r>
            <a:r>
              <a:rPr lang="fr-FR" b="0" i="0" dirty="0">
                <a:solidFill>
                  <a:srgbClr val="202122"/>
                </a:solidFill>
                <a:effectLst/>
                <a:latin typeface="Arial" panose="020B0604020202020204" pitchFamily="34" charset="0"/>
              </a:rPr>
              <a:t> qui a été rapidement mis de côté pour des raisons de sécurité insuffisante. Le SHA-0 était légitimement soupçonné de contenir des failles qui permettraient d'aboutir rapidement à des collisions. LE SHA2 est basé sur la même </a:t>
            </a:r>
            <a:r>
              <a:rPr lang="fr-FR" b="0" i="0" u="none" dirty="0">
                <a:solidFill>
                  <a:srgbClr val="202122"/>
                </a:solidFill>
                <a:effectLst/>
                <a:latin typeface="Arial" panose="020B0604020202020204" pitchFamily="34" charset="0"/>
              </a:rPr>
              <a:t>structure (</a:t>
            </a:r>
            <a:r>
              <a:rPr lang="en-US" b="0" i="0" u="none" dirty="0">
                <a:effectLst/>
                <a:latin typeface="source-serif-pro"/>
                <a:hlinkClick r:id="rId4"/>
              </a:rPr>
              <a:t>Merkle-</a:t>
            </a:r>
            <a:r>
              <a:rPr lang="en-US" b="0" i="0" u="none" dirty="0" err="1">
                <a:effectLst/>
                <a:latin typeface="source-serif-pro"/>
                <a:hlinkClick r:id="rId4"/>
              </a:rPr>
              <a:t>Damgård</a:t>
            </a:r>
            <a:r>
              <a:rPr lang="en-US" b="0" i="0" u="none" dirty="0">
                <a:effectLst/>
                <a:latin typeface="source-serif-pro"/>
              </a:rPr>
              <a:t>) que le SHA0 et le SHA1. </a:t>
            </a:r>
            <a:endParaRPr lang="fr-FR" b="0" i="0" u="none" dirty="0">
              <a:solidFill>
                <a:srgbClr val="202122"/>
              </a:solidFill>
              <a:effectLst/>
              <a:latin typeface="Arial" panose="020B0604020202020204" pitchFamily="34" charset="0"/>
            </a:endParaRPr>
          </a:p>
          <a:p>
            <a:r>
              <a:rPr lang="fr-FR" b="0" i="0" dirty="0">
                <a:solidFill>
                  <a:srgbClr val="202122"/>
                </a:solidFill>
                <a:effectLst/>
                <a:latin typeface="Arial" panose="020B0604020202020204" pitchFamily="34" charset="0"/>
              </a:rPr>
              <a:t>Le NIST (agence qui définit les standards) a lancé une compétition pour trouver un nouveau algorithme de hachage, basé sur une autre structure cryptographique que les précédents. L’algorithme appelé KECCAK a gagné en 2012. Il est basé sur une structure éponge avec des permutations. En 2015 le NIST a seulement changé la règle de </a:t>
            </a:r>
            <a:r>
              <a:rPr lang="fr-FR" b="0" i="0" dirty="0" err="1">
                <a:solidFill>
                  <a:srgbClr val="202122"/>
                </a:solidFill>
                <a:effectLst/>
                <a:latin typeface="Arial" panose="020B0604020202020204" pitchFamily="34" charset="0"/>
              </a:rPr>
              <a:t>padding</a:t>
            </a:r>
            <a:r>
              <a:rPr lang="fr-FR" b="0" i="0" dirty="0">
                <a:solidFill>
                  <a:srgbClr val="202122"/>
                </a:solidFill>
                <a:effectLst/>
                <a:latin typeface="Arial" panose="020B0604020202020204" pitchFamily="34" charset="0"/>
              </a:rPr>
              <a:t> de KECCAK pour créer le nouveau SHA3. </a:t>
            </a:r>
            <a:br>
              <a:rPr lang="fr-FR" b="0" i="0" dirty="0">
                <a:solidFill>
                  <a:srgbClr val="202122"/>
                </a:solidFill>
                <a:effectLst/>
                <a:latin typeface="Arial" panose="020B0604020202020204" pitchFamily="34" charset="0"/>
              </a:rPr>
            </a:br>
            <a:br>
              <a:rPr lang="fr-FR" b="0" i="0" dirty="0">
                <a:solidFill>
                  <a:srgbClr val="202122"/>
                </a:solidFill>
                <a:effectLst/>
                <a:latin typeface="Arial" panose="020B0604020202020204" pitchFamily="34" charset="0"/>
              </a:rPr>
            </a:br>
            <a:r>
              <a:rPr lang="fr-FR" b="0" i="0" dirty="0">
                <a:solidFill>
                  <a:srgbClr val="202122"/>
                </a:solidFill>
                <a:effectLst/>
                <a:latin typeface="Arial" panose="020B0604020202020204" pitchFamily="34" charset="0"/>
              </a:rPr>
              <a:t>(si question: En conséquence, KECCAK et SHA3 ne produisent pas le même condensat/digest.) </a:t>
            </a:r>
          </a:p>
          <a:p>
            <a:endParaRPr lang="en-US" dirty="0"/>
          </a:p>
        </p:txBody>
      </p:sp>
      <p:sp>
        <p:nvSpPr>
          <p:cNvPr id="4" name="Slide Number Placeholder 3"/>
          <p:cNvSpPr>
            <a:spLocks noGrp="1"/>
          </p:cNvSpPr>
          <p:nvPr>
            <p:ph type="sldNum" sz="quarter" idx="5"/>
          </p:nvPr>
        </p:nvSpPr>
        <p:spPr/>
        <p:txBody>
          <a:bodyPr/>
          <a:lstStyle/>
          <a:p>
            <a:fld id="{C437A20C-0A41-4975-BF38-102D39C80972}" type="slidenum">
              <a:rPr lang="en-US" smtClean="0"/>
              <a:t>44</a:t>
            </a:fld>
            <a:endParaRPr lang="en-US"/>
          </a:p>
        </p:txBody>
      </p:sp>
    </p:spTree>
    <p:extLst>
      <p:ext uri="{BB962C8B-B14F-4D97-AF65-F5344CB8AC3E}">
        <p14:creationId xmlns:p14="http://schemas.microsoft.com/office/powerpoint/2010/main" val="1822003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45</a:t>
            </a:fld>
            <a:endParaRPr lang="en-US" dirty="0"/>
          </a:p>
        </p:txBody>
      </p:sp>
    </p:spTree>
    <p:extLst>
      <p:ext uri="{BB962C8B-B14F-4D97-AF65-F5344CB8AC3E}">
        <p14:creationId xmlns:p14="http://schemas.microsoft.com/office/powerpoint/2010/main" val="1579666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5</a:t>
            </a:fld>
            <a:endParaRPr lang="en-US" dirty="0"/>
          </a:p>
        </p:txBody>
      </p:sp>
    </p:spTree>
    <p:extLst>
      <p:ext uri="{BB962C8B-B14F-4D97-AF65-F5344CB8AC3E}">
        <p14:creationId xmlns:p14="http://schemas.microsoft.com/office/powerpoint/2010/main" val="3203395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6</a:t>
            </a:fld>
            <a:endParaRPr lang="en-US" dirty="0"/>
          </a:p>
        </p:txBody>
      </p:sp>
    </p:spTree>
    <p:extLst>
      <p:ext uri="{BB962C8B-B14F-4D97-AF65-F5344CB8AC3E}">
        <p14:creationId xmlns:p14="http://schemas.microsoft.com/office/powerpoint/2010/main" val="21848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8</a:t>
            </a:fld>
            <a:endParaRPr lang="en-US" dirty="0"/>
          </a:p>
        </p:txBody>
      </p:sp>
    </p:spTree>
    <p:extLst>
      <p:ext uri="{BB962C8B-B14F-4D97-AF65-F5344CB8AC3E}">
        <p14:creationId xmlns:p14="http://schemas.microsoft.com/office/powerpoint/2010/main" val="385589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Dans la langue française, le E </a:t>
            </a:r>
            <a:r>
              <a:rPr lang="en-US" dirty="0" err="1"/>
              <a:t>apparait</a:t>
            </a:r>
            <a:r>
              <a:rPr lang="en-US" dirty="0"/>
              <a:t> </a:t>
            </a:r>
            <a:r>
              <a:rPr lang="en-US" dirty="0" err="1"/>
              <a:t>bcp</a:t>
            </a:r>
            <a:r>
              <a:rPr lang="en-US" dirty="0"/>
              <a:t> plus de fois que les </a:t>
            </a:r>
            <a:r>
              <a:rPr lang="en-US" dirty="0" err="1"/>
              <a:t>autres</a:t>
            </a:r>
            <a:r>
              <a:rPr lang="en-US" dirty="0"/>
              <a:t> </a:t>
            </a:r>
            <a:r>
              <a:rPr lang="en-US" dirty="0" err="1"/>
              <a:t>lettres</a:t>
            </a:r>
            <a:r>
              <a:rPr lang="en-US" dirty="0"/>
              <a:t> </a:t>
            </a:r>
          </a:p>
        </p:txBody>
      </p:sp>
      <p:sp>
        <p:nvSpPr>
          <p:cNvPr id="4" name="Slide Number Placeholder 3"/>
          <p:cNvSpPr>
            <a:spLocks noGrp="1"/>
          </p:cNvSpPr>
          <p:nvPr>
            <p:ph type="sldNum" sz="quarter" idx="5"/>
          </p:nvPr>
        </p:nvSpPr>
        <p:spPr/>
        <p:txBody>
          <a:bodyPr/>
          <a:lstStyle/>
          <a:p>
            <a:fld id="{C437A20C-0A41-4975-BF38-102D39C80972}" type="slidenum">
              <a:rPr lang="en-US" smtClean="0"/>
              <a:t>9</a:t>
            </a:fld>
            <a:endParaRPr lang="en-US"/>
          </a:p>
        </p:txBody>
      </p:sp>
    </p:spTree>
    <p:extLst>
      <p:ext uri="{BB962C8B-B14F-4D97-AF65-F5344CB8AC3E}">
        <p14:creationId xmlns:p14="http://schemas.microsoft.com/office/powerpoint/2010/main" val="4291915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10</a:t>
            </a:fld>
            <a:endParaRPr lang="en-US" dirty="0"/>
          </a:p>
        </p:txBody>
      </p:sp>
    </p:spTree>
    <p:extLst>
      <p:ext uri="{BB962C8B-B14F-4D97-AF65-F5344CB8AC3E}">
        <p14:creationId xmlns:p14="http://schemas.microsoft.com/office/powerpoint/2010/main" val="516475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E59B-3326-4FD4-8806-9EAC0DB7D607}" type="slidenum">
              <a:rPr lang="en-US" smtClean="0"/>
              <a:t>12</a:t>
            </a:fld>
            <a:endParaRPr lang="en-US" dirty="0"/>
          </a:p>
        </p:txBody>
      </p:sp>
    </p:spTree>
    <p:extLst>
      <p:ext uri="{BB962C8B-B14F-4D97-AF65-F5344CB8AC3E}">
        <p14:creationId xmlns:p14="http://schemas.microsoft.com/office/powerpoint/2010/main" val="3203395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st.com/trademarks"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titl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6095999" y="2312988"/>
            <a:ext cx="5795963" cy="2702071"/>
          </a:xfrm>
        </p:spPr>
        <p:txBody>
          <a:bodyPr anchor="ctr"/>
          <a:lstStyle>
            <a:lvl1pPr algn="l">
              <a:defRPr sz="3600" b="1">
                <a:solidFill>
                  <a:schemeClr val="bg1"/>
                </a:solidFill>
              </a:defRPr>
            </a:lvl1pPr>
          </a:lstStyle>
          <a:p>
            <a:r>
              <a:rPr lang="en-US" dirty="0"/>
              <a:t>Presentation title</a:t>
            </a:r>
            <a:endParaRPr lang="fr-FR" dirty="0"/>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6095999" y="5015060"/>
            <a:ext cx="5795963" cy="1077764"/>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endParaRPr lang="fr-FR" dirty="0"/>
          </a:p>
        </p:txBody>
      </p:sp>
      <p:sp>
        <p:nvSpPr>
          <p:cNvPr id="9" name="Rectangle 8">
            <a:extLst>
              <a:ext uri="{FF2B5EF4-FFF2-40B4-BE49-F238E27FC236}">
                <a16:creationId xmlns:a16="http://schemas.microsoft.com/office/drawing/2014/main" id="{B564B28F-A25E-4825-B94D-B2AD0EA2A9F6}"/>
              </a:ext>
            </a:extLst>
          </p:cNvPr>
          <p:cNvSpPr/>
          <p:nvPr/>
        </p:nvSpPr>
        <p:spPr>
          <a:xfrm>
            <a:off x="-228" y="0"/>
            <a:ext cx="43905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20E53B0-4A6F-4EA6-BAD9-3F10842526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5552" y="0"/>
            <a:ext cx="2366448" cy="1824288"/>
          </a:xfrm>
          <a:prstGeom prst="rect">
            <a:avLst/>
          </a:prstGeom>
        </p:spPr>
      </p:pic>
      <p:sp>
        <p:nvSpPr>
          <p:cNvPr id="26" name="Picture Placeholder 14">
            <a:extLst>
              <a:ext uri="{FF2B5EF4-FFF2-40B4-BE49-F238E27FC236}">
                <a16:creationId xmlns:a16="http://schemas.microsoft.com/office/drawing/2014/main" id="{21F7501C-E215-48DE-9901-1589EACC1FF6}"/>
              </a:ext>
            </a:extLst>
          </p:cNvPr>
          <p:cNvSpPr>
            <a:spLocks noGrp="1"/>
          </p:cNvSpPr>
          <p:nvPr>
            <p:ph type="pic" sz="quarter" idx="12" hasCustomPrompt="1"/>
          </p:nvPr>
        </p:nvSpPr>
        <p:spPr>
          <a:xfrm>
            <a:off x="438828" y="0"/>
            <a:ext cx="6280432" cy="6858000"/>
          </a:xfrm>
          <a:custGeom>
            <a:avLst/>
            <a:gdLst>
              <a:gd name="connsiteX0" fmla="*/ 0 w 6280432"/>
              <a:gd name="connsiteY0" fmla="*/ 0 h 6858000"/>
              <a:gd name="connsiteX1" fmla="*/ 6280432 w 6280432"/>
              <a:gd name="connsiteY1" fmla="*/ 0 h 6858000"/>
              <a:gd name="connsiteX2" fmla="*/ 6280432 w 6280432"/>
              <a:gd name="connsiteY2" fmla="*/ 2281561 h 6858000"/>
              <a:gd name="connsiteX3" fmla="*/ 5466285 w 6280432"/>
              <a:gd name="connsiteY3" fmla="*/ 2281561 h 6858000"/>
              <a:gd name="connsiteX4" fmla="*/ 5466285 w 6280432"/>
              <a:gd name="connsiteY4" fmla="*/ 6858000 h 6858000"/>
              <a:gd name="connsiteX5" fmla="*/ 0 w 628043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0432" h="6858000">
                <a:moveTo>
                  <a:pt x="0" y="0"/>
                </a:moveTo>
                <a:lnTo>
                  <a:pt x="6280432" y="0"/>
                </a:lnTo>
                <a:lnTo>
                  <a:pt x="6280432" y="2281561"/>
                </a:lnTo>
                <a:lnTo>
                  <a:pt x="5466285" y="2281561"/>
                </a:lnTo>
                <a:lnTo>
                  <a:pt x="5466285" y="6858000"/>
                </a:lnTo>
                <a:lnTo>
                  <a:pt x="0" y="6858000"/>
                </a:lnTo>
                <a:close/>
              </a:path>
            </a:pathLst>
          </a:custGeom>
          <a:solidFill>
            <a:schemeClr val="bg2"/>
          </a:solidFill>
        </p:spPr>
        <p:txBody>
          <a:bodyPr wrap="square" anchor="ctr">
            <a:noAutofit/>
          </a:bodyPr>
          <a:lstStyle>
            <a:lvl1pPr marL="0" indent="0" algn="ctr">
              <a:buFontTx/>
              <a:buNone/>
              <a:defRPr baseline="0">
                <a:solidFill>
                  <a:schemeClr val="tx1"/>
                </a:solidFill>
              </a:defRPr>
            </a:lvl1pPr>
          </a:lstStyle>
          <a:p>
            <a:r>
              <a:rPr lang="en-US" dirty="0"/>
              <a:t>Drag and drop </a:t>
            </a:r>
            <a:br>
              <a:rPr lang="en-US" dirty="0"/>
            </a:br>
            <a:r>
              <a:rPr lang="en-US" dirty="0"/>
              <a:t>a picture here</a:t>
            </a:r>
          </a:p>
        </p:txBody>
      </p:sp>
    </p:spTree>
    <p:extLst>
      <p:ext uri="{BB962C8B-B14F-4D97-AF65-F5344CB8AC3E}">
        <p14:creationId xmlns:p14="http://schemas.microsoft.com/office/powerpoint/2010/main" val="3042728100"/>
      </p:ext>
    </p:extLst>
  </p:cSld>
  <p:clrMapOvr>
    <a:masterClrMapping/>
  </p:clrMapOvr>
  <p:extLst>
    <p:ext uri="{DCECCB84-F9BA-43D5-87BE-67443E8EF086}">
      <p15:sldGuideLst xmlns:p15="http://schemas.microsoft.com/office/powerpoint/2012/main">
        <p15:guide id="1" pos="6516">
          <p15:clr>
            <a:srgbClr val="FBAE40"/>
          </p15:clr>
        </p15:guide>
        <p15:guide id="2" pos="7387">
          <p15:clr>
            <a:srgbClr val="FBAE40"/>
          </p15:clr>
        </p15:guide>
        <p15:guide id="3" orient="horz" pos="3067">
          <p15:clr>
            <a:srgbClr val="FBAE40"/>
          </p15:clr>
        </p15:guide>
        <p15:guide id="4" orient="horz" pos="39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 title without pictur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1155701" y="2085976"/>
            <a:ext cx="7807324" cy="2929084"/>
          </a:xfrm>
        </p:spPr>
        <p:txBody>
          <a:bodyPr anchor="ctr"/>
          <a:lstStyle>
            <a:lvl1pPr algn="l">
              <a:defRPr sz="3600" b="1">
                <a:solidFill>
                  <a:schemeClr val="bg1"/>
                </a:solidFill>
              </a:defRPr>
            </a:lvl1pPr>
          </a:lstStyle>
          <a:p>
            <a:r>
              <a:rPr lang="en-US" dirty="0"/>
              <a:t>Presentation title</a:t>
            </a:r>
            <a:endParaRPr lang="fr-FR" dirty="0"/>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1155701" y="5015060"/>
            <a:ext cx="7807324" cy="1077764"/>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endParaRPr lang="fr-FR" dirty="0"/>
          </a:p>
        </p:txBody>
      </p:sp>
      <p:pic>
        <p:nvPicPr>
          <p:cNvPr id="15" name="Graphic 14">
            <a:extLst>
              <a:ext uri="{FF2B5EF4-FFF2-40B4-BE49-F238E27FC236}">
                <a16:creationId xmlns:a16="http://schemas.microsoft.com/office/drawing/2014/main" id="{92FC3CE6-78BD-44D0-9BE3-1EF21AC5DD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5552" y="0"/>
            <a:ext cx="2366448" cy="1824288"/>
          </a:xfrm>
          <a:prstGeom prst="rect">
            <a:avLst/>
          </a:prstGeom>
        </p:spPr>
      </p:pic>
      <p:sp>
        <p:nvSpPr>
          <p:cNvPr id="13" name="Freeform: Shape 12">
            <a:extLst>
              <a:ext uri="{FF2B5EF4-FFF2-40B4-BE49-F238E27FC236}">
                <a16:creationId xmlns:a16="http://schemas.microsoft.com/office/drawing/2014/main" id="{DDF7C4B5-15B1-42E4-9F81-B5E59B0C5030}"/>
              </a:ext>
            </a:extLst>
          </p:cNvPr>
          <p:cNvSpPr/>
          <p:nvPr/>
        </p:nvSpPr>
        <p:spPr>
          <a:xfrm>
            <a:off x="-228" y="0"/>
            <a:ext cx="1155928" cy="6858000"/>
          </a:xfrm>
          <a:custGeom>
            <a:avLst/>
            <a:gdLst>
              <a:gd name="connsiteX0" fmla="*/ 0 w 1155928"/>
              <a:gd name="connsiteY0" fmla="*/ 0 h 6858000"/>
              <a:gd name="connsiteX1" fmla="*/ 439056 w 1155928"/>
              <a:gd name="connsiteY1" fmla="*/ 0 h 6858000"/>
              <a:gd name="connsiteX2" fmla="*/ 1155928 w 1155928"/>
              <a:gd name="connsiteY2" fmla="*/ 0 h 6858000"/>
              <a:gd name="connsiteX3" fmla="*/ 1155928 w 1155928"/>
              <a:gd name="connsiteY3" fmla="*/ 1714500 h 6858000"/>
              <a:gd name="connsiteX4" fmla="*/ 439056 w 1155928"/>
              <a:gd name="connsiteY4" fmla="*/ 1714500 h 6858000"/>
              <a:gd name="connsiteX5" fmla="*/ 439056 w 1155928"/>
              <a:gd name="connsiteY5" fmla="*/ 6858000 h 6858000"/>
              <a:gd name="connsiteX6" fmla="*/ 0 w 11559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928" h="6858000">
                <a:moveTo>
                  <a:pt x="0" y="0"/>
                </a:moveTo>
                <a:lnTo>
                  <a:pt x="439056" y="0"/>
                </a:lnTo>
                <a:lnTo>
                  <a:pt x="1155928" y="0"/>
                </a:lnTo>
                <a:lnTo>
                  <a:pt x="1155928" y="1714500"/>
                </a:lnTo>
                <a:lnTo>
                  <a:pt x="439056" y="1714500"/>
                </a:lnTo>
                <a:lnTo>
                  <a:pt x="439056"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26950517"/>
      </p:ext>
    </p:extLst>
  </p:cSld>
  <p:clrMapOvr>
    <a:masterClrMapping/>
  </p:clrMapOvr>
  <p:extLst>
    <p:ext uri="{DCECCB84-F9BA-43D5-87BE-67443E8EF086}">
      <p15:sldGuideLst xmlns:p15="http://schemas.microsoft.com/office/powerpoint/2012/main">
        <p15:guide id="1" orient="horz" pos="1709">
          <p15:clr>
            <a:srgbClr val="FBAE40"/>
          </p15:clr>
        </p15:guide>
        <p15:guide id="2" orient="horz" pos="2615">
          <p15:clr>
            <a:srgbClr val="FBAE40"/>
          </p15:clr>
        </p15:guide>
        <p15:guide id="3" pos="5196">
          <p15:clr>
            <a:srgbClr val="FBAE40"/>
          </p15:clr>
        </p15:guide>
        <p15:guide id="4" pos="610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spcBef>
                <a:spcPts val="1200"/>
              </a:spcBef>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p:txBody>
          <a:bodyPr/>
          <a:lstStyle>
            <a:lvl1pPr>
              <a:defRPr/>
            </a:lvl1pPr>
          </a:lstStyle>
          <a:p>
            <a:r>
              <a:rPr lang="en-US" dirty="0"/>
              <a:t>Slide title</a:t>
            </a:r>
          </a:p>
        </p:txBody>
      </p:sp>
      <p:sp>
        <p:nvSpPr>
          <p:cNvPr id="4" name="Date Placeholder 3">
            <a:extLst>
              <a:ext uri="{FF2B5EF4-FFF2-40B4-BE49-F238E27FC236}">
                <a16:creationId xmlns:a16="http://schemas.microsoft.com/office/drawing/2014/main" id="{706EF7C4-3513-40DF-91A6-018C8E9ACF4C}"/>
              </a:ext>
            </a:extLst>
          </p:cNvPr>
          <p:cNvSpPr>
            <a:spLocks noGrp="1"/>
          </p:cNvSpPr>
          <p:nvPr>
            <p:ph type="dt" sz="half" idx="10"/>
          </p:nvPr>
        </p:nvSpPr>
        <p:spPr/>
        <p:txBody>
          <a:bodyPr/>
          <a:lstStyle/>
          <a:p>
            <a:fld id="{33052DD4-CDE3-4E33-AB80-AED4CE4AC39A}" type="datetimeFigureOut">
              <a:rPr lang="en-US" smtClean="0"/>
              <a:t>6/11/2024</a:t>
            </a:fld>
            <a:endParaRPr lang="en-US"/>
          </a:p>
        </p:txBody>
      </p:sp>
      <p:sp>
        <p:nvSpPr>
          <p:cNvPr id="5" name="Footer Placeholder 4">
            <a:extLst>
              <a:ext uri="{FF2B5EF4-FFF2-40B4-BE49-F238E27FC236}">
                <a16:creationId xmlns:a16="http://schemas.microsoft.com/office/drawing/2014/main" id="{4D2B796A-0B1E-46FA-AC86-9A7803DF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8E223-380C-4295-85FF-7B9C2423BBBE}"/>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3897428650"/>
      </p:ext>
    </p:extLst>
  </p:cSld>
  <p:clrMapOvr>
    <a:masterClrMapping/>
  </p:clrMapOvr>
  <p:extLst>
    <p:ext uri="{DCECCB84-F9BA-43D5-87BE-67443E8EF086}">
      <p15:sldGuideLst xmlns:p15="http://schemas.microsoft.com/office/powerpoint/2012/main">
        <p15:guide id="1" pos="5654">
          <p15:clr>
            <a:srgbClr val="FBAE40"/>
          </p15:clr>
        </p15:guide>
        <p15:guide id="2" pos="726">
          <p15:clr>
            <a:srgbClr val="FBAE40"/>
          </p15:clr>
        </p15:guide>
        <p15:guide id="3" orient="horz" pos="137">
          <p15:clr>
            <a:srgbClr val="FBAE40"/>
          </p15:clr>
        </p15:guide>
        <p15:guide id="4" orient="horz" pos="6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19399" y="419894"/>
            <a:ext cx="9372601" cy="1484312"/>
          </a:xfrm>
          <a:solidFill>
            <a:schemeClr val="accent4"/>
          </a:solidFill>
        </p:spPr>
        <p:txBody>
          <a:bodyPr vert="horz" lIns="91440" tIns="45720" rIns="288000" bIns="45720" rtlCol="0" anchor="ctr">
            <a:noAutofit/>
          </a:bodyPr>
          <a:lstStyle>
            <a:lvl1pPr marL="263525" indent="0" algn="l">
              <a:defRPr lang="en-US" sz="3600" b="1" dirty="0">
                <a:solidFill>
                  <a:schemeClr val="tx1"/>
                </a:solidFill>
              </a:defRPr>
            </a:lvl1pPr>
          </a:lstStyle>
          <a:p>
            <a:pPr lvl="0"/>
            <a:r>
              <a:rPr lang="en-US" dirty="0"/>
              <a:t>Section title</a:t>
            </a:r>
          </a:p>
        </p:txBody>
      </p:sp>
      <p:pic>
        <p:nvPicPr>
          <p:cNvPr id="6" name="Graphic 5">
            <a:extLst>
              <a:ext uri="{FF2B5EF4-FFF2-40B4-BE49-F238E27FC236}">
                <a16:creationId xmlns:a16="http://schemas.microsoft.com/office/drawing/2014/main" id="{2010E20D-C2F4-4C57-9379-900BECBE540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556" y="6094699"/>
            <a:ext cx="990025" cy="763207"/>
          </a:xfrm>
          <a:prstGeom prst="rect">
            <a:avLst/>
          </a:prstGeom>
        </p:spPr>
      </p:pic>
      <p:sp>
        <p:nvSpPr>
          <p:cNvPr id="7" name="Picture Placeholder 6">
            <a:extLst>
              <a:ext uri="{FF2B5EF4-FFF2-40B4-BE49-F238E27FC236}">
                <a16:creationId xmlns:a16="http://schemas.microsoft.com/office/drawing/2014/main" id="{83CCF378-34BF-4EE7-87EE-0F21AAF7F209}"/>
              </a:ext>
            </a:extLst>
          </p:cNvPr>
          <p:cNvSpPr>
            <a:spLocks noGrp="1"/>
          </p:cNvSpPr>
          <p:nvPr>
            <p:ph type="pic" sz="quarter" idx="10" hasCustomPrompt="1"/>
          </p:nvPr>
        </p:nvSpPr>
        <p:spPr>
          <a:xfrm>
            <a:off x="0" y="1304925"/>
            <a:ext cx="12192000" cy="5553075"/>
          </a:xfrm>
          <a:custGeom>
            <a:avLst/>
            <a:gdLst>
              <a:gd name="connsiteX0" fmla="*/ 0 w 12192000"/>
              <a:gd name="connsiteY0" fmla="*/ 5552981 h 5553075"/>
              <a:gd name="connsiteX1" fmla="*/ 12192000 w 12192000"/>
              <a:gd name="connsiteY1" fmla="*/ 5552981 h 5553075"/>
              <a:gd name="connsiteX2" fmla="*/ 12192000 w 12192000"/>
              <a:gd name="connsiteY2" fmla="*/ 5553075 h 5553075"/>
              <a:gd name="connsiteX3" fmla="*/ 0 w 12192000"/>
              <a:gd name="connsiteY3" fmla="*/ 5553075 h 5553075"/>
              <a:gd name="connsiteX4" fmla="*/ 0 w 12192000"/>
              <a:gd name="connsiteY4" fmla="*/ 0 h 5553075"/>
              <a:gd name="connsiteX5" fmla="*/ 2819401 w 12192000"/>
              <a:gd name="connsiteY5" fmla="*/ 0 h 5553075"/>
              <a:gd name="connsiteX6" fmla="*/ 2819401 w 12192000"/>
              <a:gd name="connsiteY6" fmla="*/ 599281 h 5553075"/>
              <a:gd name="connsiteX7" fmla="*/ 12192000 w 12192000"/>
              <a:gd name="connsiteY7" fmla="*/ 599281 h 5553075"/>
              <a:gd name="connsiteX8" fmla="*/ 12192000 w 12192000"/>
              <a:gd name="connsiteY8" fmla="*/ 4787900 h 5553075"/>
              <a:gd name="connsiteX9" fmla="*/ 1683657 w 12192000"/>
              <a:gd name="connsiteY9" fmla="*/ 4787900 h 5553075"/>
              <a:gd name="connsiteX10" fmla="*/ 1683657 w 12192000"/>
              <a:gd name="connsiteY10" fmla="*/ 4631418 h 5553075"/>
              <a:gd name="connsiteX11" fmla="*/ 0 w 12192000"/>
              <a:gd name="connsiteY11" fmla="*/ 4631418 h 555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553075">
                <a:moveTo>
                  <a:pt x="0" y="5552981"/>
                </a:moveTo>
                <a:lnTo>
                  <a:pt x="12192000" y="5552981"/>
                </a:lnTo>
                <a:lnTo>
                  <a:pt x="12192000" y="5553075"/>
                </a:lnTo>
                <a:lnTo>
                  <a:pt x="0" y="5553075"/>
                </a:lnTo>
                <a:close/>
                <a:moveTo>
                  <a:pt x="0" y="0"/>
                </a:moveTo>
                <a:lnTo>
                  <a:pt x="2819401" y="0"/>
                </a:lnTo>
                <a:lnTo>
                  <a:pt x="2819401" y="599281"/>
                </a:lnTo>
                <a:lnTo>
                  <a:pt x="12192000" y="599281"/>
                </a:lnTo>
                <a:lnTo>
                  <a:pt x="12192000" y="4787900"/>
                </a:lnTo>
                <a:lnTo>
                  <a:pt x="1683657" y="4787900"/>
                </a:lnTo>
                <a:lnTo>
                  <a:pt x="1683657" y="4631418"/>
                </a:lnTo>
                <a:lnTo>
                  <a:pt x="0" y="4631418"/>
                </a:lnTo>
                <a:close/>
              </a:path>
            </a:pathLst>
          </a:custGeom>
          <a:noFill/>
        </p:spPr>
        <p:txBody>
          <a:bodyPr vert="horz" wrap="none" lIns="91440" tIns="45720" rIns="90000" bIns="45720" rtlCol="0" anchor="ctr">
            <a:noAutofit/>
          </a:bodyPr>
          <a:lstStyle>
            <a:lvl1pPr algn="ctr">
              <a:buClr>
                <a:schemeClr val="tx1"/>
              </a:buClr>
              <a:defRPr lang="en-US" baseline="0">
                <a:solidFill>
                  <a:schemeClr val="bg2"/>
                </a:solidFill>
              </a:defRPr>
            </a:lvl1pPr>
          </a:lstStyle>
          <a:p>
            <a:pPr marL="261938" lvl="0" indent="-261938" algn="ctr"/>
            <a:r>
              <a:rPr lang="en-US" dirty="0"/>
              <a:t>Drag and drop a picture here (optional)</a:t>
            </a:r>
          </a:p>
        </p:txBody>
      </p:sp>
    </p:spTree>
    <p:extLst>
      <p:ext uri="{BB962C8B-B14F-4D97-AF65-F5344CB8AC3E}">
        <p14:creationId xmlns:p14="http://schemas.microsoft.com/office/powerpoint/2010/main" val="686472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nten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00037" y="1484313"/>
            <a:ext cx="5719763" cy="4608512"/>
          </a:xfrm>
        </p:spPr>
        <p:txBody>
          <a:bodyPr/>
          <a:lstStyle>
            <a:lvl1pPr marL="261938" indent="-261938">
              <a:buFont typeface="Arial" panose="020B0604020202020204" pitchFamily="34" charset="0"/>
              <a:buChar char="•"/>
              <a:defRPr/>
            </a:lvl1pPr>
            <a:lvl2pPr marL="536575" indent="-266700">
              <a:buFont typeface="Arial" panose="020B0604020202020204" pitchFamily="34" charset="0"/>
              <a:buChar char="•"/>
              <a:defRPr/>
            </a:lvl2pPr>
            <a:lvl3pPr marL="812800" indent="-273050">
              <a:buFont typeface="Arial" panose="020B0604020202020204" pitchFamily="34" charset="0"/>
              <a:buChar char="•"/>
              <a:defRPr/>
            </a:lvl3pPr>
            <a:lvl4pPr marL="987425" indent="-268288">
              <a:buFont typeface="Arial" panose="020B0604020202020204" pitchFamily="34" charset="0"/>
              <a:buChar char="•"/>
              <a:defRPr/>
            </a:lvl4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6000" y="1484313"/>
            <a:ext cx="5720400" cy="4608512"/>
          </a:xfrm>
        </p:spPr>
        <p:txBody>
          <a:bodyPr/>
          <a:lstStyle>
            <a:lvl1pPr>
              <a:defRPr/>
            </a:lvl1p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Slide title</a:t>
            </a:r>
          </a:p>
        </p:txBody>
      </p:sp>
      <p:sp>
        <p:nvSpPr>
          <p:cNvPr id="2" name="Date Placeholder 1">
            <a:extLst>
              <a:ext uri="{FF2B5EF4-FFF2-40B4-BE49-F238E27FC236}">
                <a16:creationId xmlns:a16="http://schemas.microsoft.com/office/drawing/2014/main" id="{53788507-3E03-4FB3-A132-78A9397820B6}"/>
              </a:ext>
            </a:extLst>
          </p:cNvPr>
          <p:cNvSpPr>
            <a:spLocks noGrp="1"/>
          </p:cNvSpPr>
          <p:nvPr>
            <p:ph type="dt" sz="half" idx="10"/>
          </p:nvPr>
        </p:nvSpPr>
        <p:spPr/>
        <p:txBody>
          <a:bodyPr/>
          <a:lstStyle/>
          <a:p>
            <a:fld id="{33052DD4-CDE3-4E33-AB80-AED4CE4AC39A}" type="datetimeFigureOut">
              <a:rPr lang="en-US" smtClean="0"/>
              <a:t>6/11/2024</a:t>
            </a:fld>
            <a:endParaRPr lang="en-US"/>
          </a:p>
        </p:txBody>
      </p:sp>
      <p:sp>
        <p:nvSpPr>
          <p:cNvPr id="7" name="Footer Placeholder 6">
            <a:extLst>
              <a:ext uri="{FF2B5EF4-FFF2-40B4-BE49-F238E27FC236}">
                <a16:creationId xmlns:a16="http://schemas.microsoft.com/office/drawing/2014/main" id="{49E28F68-9BF2-4E8D-9900-2B961920C10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2468ACE-19CE-4D11-BE8C-BF854FA85EA3}"/>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4156552837"/>
      </p:ext>
    </p:extLst>
  </p:cSld>
  <p:clrMapOvr>
    <a:masterClrMapping/>
  </p:clrMapOvr>
  <p:extLst>
    <p:ext uri="{DCECCB84-F9BA-43D5-87BE-67443E8EF086}">
      <p15:sldGuideLst xmlns:p15="http://schemas.microsoft.com/office/powerpoint/2012/main">
        <p15:guide id="1" orient="horz" pos="674">
          <p15:clr>
            <a:srgbClr val="FBAE40"/>
          </p15:clr>
        </p15:guide>
        <p15:guide id="2" orient="horz" pos="137">
          <p15:clr>
            <a:srgbClr val="FBAE40"/>
          </p15:clr>
        </p15:guide>
        <p15:guide id="3" pos="726">
          <p15:clr>
            <a:srgbClr val="FBAE40"/>
          </p15:clr>
        </p15:guide>
        <p15:guide id="4" pos="565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dirty="0"/>
              <a:t>Slide title</a:t>
            </a:r>
          </a:p>
        </p:txBody>
      </p:sp>
      <p:sp>
        <p:nvSpPr>
          <p:cNvPr id="2" name="Date Placeholder 1">
            <a:extLst>
              <a:ext uri="{FF2B5EF4-FFF2-40B4-BE49-F238E27FC236}">
                <a16:creationId xmlns:a16="http://schemas.microsoft.com/office/drawing/2014/main" id="{69297BAC-5561-499E-BBCB-6D6E1FD7DF7B}"/>
              </a:ext>
            </a:extLst>
          </p:cNvPr>
          <p:cNvSpPr>
            <a:spLocks noGrp="1"/>
          </p:cNvSpPr>
          <p:nvPr>
            <p:ph type="dt" sz="half" idx="10"/>
          </p:nvPr>
        </p:nvSpPr>
        <p:spPr/>
        <p:txBody>
          <a:bodyPr/>
          <a:lstStyle/>
          <a:p>
            <a:fld id="{33052DD4-CDE3-4E33-AB80-AED4CE4AC39A}" type="datetimeFigureOut">
              <a:rPr lang="en-US" smtClean="0"/>
              <a:t>6/11/2024</a:t>
            </a:fld>
            <a:endParaRPr lang="en-US"/>
          </a:p>
        </p:txBody>
      </p:sp>
      <p:sp>
        <p:nvSpPr>
          <p:cNvPr id="5" name="Footer Placeholder 4">
            <a:extLst>
              <a:ext uri="{FF2B5EF4-FFF2-40B4-BE49-F238E27FC236}">
                <a16:creationId xmlns:a16="http://schemas.microsoft.com/office/drawing/2014/main" id="{01525733-58EA-4C07-864D-B4CB76D0D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75373-7992-498D-9AB1-3D8254424717}"/>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1050055051"/>
      </p:ext>
    </p:extLst>
  </p:cSld>
  <p:clrMapOvr>
    <a:masterClrMapping/>
  </p:clrMapOvr>
  <p:extLst>
    <p:ext uri="{DCECCB84-F9BA-43D5-87BE-67443E8EF086}">
      <p15:sldGuideLst xmlns:p15="http://schemas.microsoft.com/office/powerpoint/2012/main">
        <p15:guide id="1" pos="5654">
          <p15:clr>
            <a:srgbClr val="FBAE40"/>
          </p15:clr>
        </p15:guide>
        <p15:guide id="2" orient="horz" pos="2160">
          <p15:clr>
            <a:srgbClr val="FBAE40"/>
          </p15:clr>
        </p15:guide>
        <p15:guide id="3" orient="horz" pos="674">
          <p15:clr>
            <a:srgbClr val="FBAE40"/>
          </p15:clr>
        </p15:guide>
        <p15:guide id="4" orient="horz" pos="137">
          <p15:clr>
            <a:srgbClr val="FBAE40"/>
          </p15:clr>
        </p15:guide>
        <p15:guide id="5" pos="72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25953C-BDCE-466C-B5D1-10A5597F7220}"/>
              </a:ext>
            </a:extLst>
          </p:cNvPr>
          <p:cNvSpPr>
            <a:spLocks noGrp="1"/>
          </p:cNvSpPr>
          <p:nvPr>
            <p:ph type="dt" sz="half" idx="10"/>
          </p:nvPr>
        </p:nvSpPr>
        <p:spPr/>
        <p:txBody>
          <a:bodyPr/>
          <a:lstStyle/>
          <a:p>
            <a:fld id="{33052DD4-CDE3-4E33-AB80-AED4CE4AC39A}" type="datetimeFigureOut">
              <a:rPr lang="en-US" smtClean="0"/>
              <a:t>6/11/2024</a:t>
            </a:fld>
            <a:endParaRPr lang="en-US"/>
          </a:p>
        </p:txBody>
      </p:sp>
      <p:sp>
        <p:nvSpPr>
          <p:cNvPr id="4" name="Footer Placeholder 3">
            <a:extLst>
              <a:ext uri="{FF2B5EF4-FFF2-40B4-BE49-F238E27FC236}">
                <a16:creationId xmlns:a16="http://schemas.microsoft.com/office/drawing/2014/main" id="{35093A61-3D0C-4D22-A38C-FED809C56B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CFF57E-942B-4161-B1AA-AAC9C60FE343}"/>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122962061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674">
          <p15:clr>
            <a:srgbClr val="FBAE40"/>
          </p15:clr>
        </p15:guide>
        <p15:guide id="3" orient="horz" pos="137">
          <p15:clr>
            <a:srgbClr val="FBAE40"/>
          </p15:clr>
        </p15:guide>
        <p15:guide id="4" pos="7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2E30E9-1079-4CF5-8813-8B65FB05D6D8}"/>
              </a:ext>
            </a:extLst>
          </p:cNvPr>
          <p:cNvGrpSpPr/>
          <p:nvPr userDrawn="1"/>
        </p:nvGrpSpPr>
        <p:grpSpPr>
          <a:xfrm>
            <a:off x="-1" y="0"/>
            <a:ext cx="12192001" cy="6858000"/>
            <a:chOff x="-1" y="0"/>
            <a:chExt cx="12192001" cy="6858000"/>
          </a:xfrm>
        </p:grpSpPr>
        <p:sp>
          <p:nvSpPr>
            <p:cNvPr id="12" name="Rectangle 11">
              <a:extLst>
                <a:ext uri="{FF2B5EF4-FFF2-40B4-BE49-F238E27FC236}">
                  <a16:creationId xmlns:a16="http://schemas.microsoft.com/office/drawing/2014/main" id="{2A1E53E3-FC79-490F-927D-EDA5C06E6818}"/>
                </a:ext>
              </a:extLst>
            </p:cNvPr>
            <p:cNvSpPr/>
            <p:nvPr/>
          </p:nvSpPr>
          <p:spPr>
            <a:xfrm>
              <a:off x="0" y="0"/>
              <a:ext cx="12192000" cy="6854862"/>
            </a:xfrm>
            <a:prstGeom prst="rect">
              <a:avLst/>
            </a:prstGeom>
            <a:solidFill>
              <a:srgbClr val="00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BD6E22D-9F81-4B7A-A71E-BBB4177578ED}"/>
                </a:ext>
              </a:extLst>
            </p:cNvPr>
            <p:cNvGrpSpPr/>
            <p:nvPr userDrawn="1"/>
          </p:nvGrpSpPr>
          <p:grpSpPr>
            <a:xfrm>
              <a:off x="-1" y="4152900"/>
              <a:ext cx="12191999" cy="2705100"/>
              <a:chOff x="1" y="4152900"/>
              <a:chExt cx="12191999" cy="2705100"/>
            </a:xfrm>
          </p:grpSpPr>
          <p:sp>
            <p:nvSpPr>
              <p:cNvPr id="9" name="Freeform 21">
                <a:extLst>
                  <a:ext uri="{FF2B5EF4-FFF2-40B4-BE49-F238E27FC236}">
                    <a16:creationId xmlns:a16="http://schemas.microsoft.com/office/drawing/2014/main" id="{B428783B-02FD-4849-BFB2-D1C2BC8E88B5}"/>
                  </a:ext>
                </a:extLst>
              </p:cNvPr>
              <p:cNvSpPr/>
              <p:nvPr/>
            </p:nvSpPr>
            <p:spPr>
              <a:xfrm>
                <a:off x="1" y="4152900"/>
                <a:ext cx="12191999" cy="2705100"/>
              </a:xfrm>
              <a:custGeom>
                <a:avLst/>
                <a:gdLst>
                  <a:gd name="connsiteX0" fmla="*/ 0 w 12191999"/>
                  <a:gd name="connsiteY0" fmla="*/ 0 h 2705100"/>
                  <a:gd name="connsiteX1" fmla="*/ 1104899 w 12191999"/>
                  <a:gd name="connsiteY1" fmla="*/ 0 h 2705100"/>
                  <a:gd name="connsiteX2" fmla="*/ 1104899 w 12191999"/>
                  <a:gd name="connsiteY2" fmla="*/ 1422400 h 2705100"/>
                  <a:gd name="connsiteX3" fmla="*/ 12191999 w 12191999"/>
                  <a:gd name="connsiteY3" fmla="*/ 1422400 h 2705100"/>
                  <a:gd name="connsiteX4" fmla="*/ 12191999 w 12191999"/>
                  <a:gd name="connsiteY4" fmla="*/ 2705100 h 2705100"/>
                  <a:gd name="connsiteX5" fmla="*/ 1 w 12191999"/>
                  <a:gd name="connsiteY5" fmla="*/ 2705100 h 2705100"/>
                  <a:gd name="connsiteX6" fmla="*/ 1 w 12191999"/>
                  <a:gd name="connsiteY6" fmla="*/ 1543050 h 2705100"/>
                  <a:gd name="connsiteX7" fmla="*/ 0 w 12191999"/>
                  <a:gd name="connsiteY7" fmla="*/ 1543050 h 270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705100">
                    <a:moveTo>
                      <a:pt x="0" y="0"/>
                    </a:moveTo>
                    <a:lnTo>
                      <a:pt x="1104899" y="0"/>
                    </a:lnTo>
                    <a:lnTo>
                      <a:pt x="1104899" y="1422400"/>
                    </a:lnTo>
                    <a:lnTo>
                      <a:pt x="12191999" y="1422400"/>
                    </a:lnTo>
                    <a:lnTo>
                      <a:pt x="12191999" y="2705100"/>
                    </a:lnTo>
                    <a:lnTo>
                      <a:pt x="1" y="2705100"/>
                    </a:lnTo>
                    <a:lnTo>
                      <a:pt x="1" y="1543050"/>
                    </a:lnTo>
                    <a:lnTo>
                      <a:pt x="0" y="15430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 9">
                <a:extLst>
                  <a:ext uri="{FF2B5EF4-FFF2-40B4-BE49-F238E27FC236}">
                    <a16:creationId xmlns:a16="http://schemas.microsoft.com/office/drawing/2014/main" id="{A6B1C6E9-C7C0-445A-8911-23E57FA33B25}"/>
                  </a:ext>
                </a:extLst>
              </p:cNvPr>
              <p:cNvSpPr/>
              <p:nvPr/>
            </p:nvSpPr>
            <p:spPr>
              <a:xfrm>
                <a:off x="219560" y="5822714"/>
                <a:ext cx="9395219" cy="830997"/>
              </a:xfrm>
              <a:prstGeom prst="rect">
                <a:avLst/>
              </a:prstGeom>
            </p:spPr>
            <p:txBody>
              <a:bodyPr wrap="square">
                <a:spAutoFit/>
              </a:bodyPr>
              <a:lstStyle/>
              <a:p>
                <a:r>
                  <a:rPr lang="en-US" sz="1200" dirty="0">
                    <a:solidFill>
                      <a:srgbClr val="00234B"/>
                    </a:solidFill>
                    <a:latin typeface="Arial" panose="020B0604020202020204" pitchFamily="34" charset="0"/>
                  </a:rPr>
                  <a:t>© STMicroelectronics - All rights reserved.</a:t>
                </a:r>
                <a:br>
                  <a:rPr lang="en-US" sz="1200" dirty="0">
                    <a:solidFill>
                      <a:srgbClr val="00234B"/>
                    </a:solidFill>
                    <a:latin typeface="Arial" panose="020B0604020202020204" pitchFamily="34" charset="0"/>
                  </a:rPr>
                </a:br>
                <a:r>
                  <a:rPr lang="en-US" sz="1200" kern="1200" dirty="0">
                    <a:solidFill>
                      <a:srgbClr val="00234B"/>
                    </a:solidFill>
                    <a:latin typeface="Arial" panose="020B0604020202020204" pitchFamily="34" charset="0"/>
                    <a:ea typeface="+mn-ea"/>
                    <a:cs typeface="+mn-cs"/>
                  </a:rPr>
                  <a:t>ST logo is a trademark or a registered trademark of STMicroelectronics International NV or its affiliates in the EU and/or other countries. For additional information about ST trademarks, please refer to </a:t>
                </a:r>
                <a:r>
                  <a:rPr lang="en-US" sz="1200" kern="1200" dirty="0">
                    <a:solidFill>
                      <a:srgbClr val="00234B"/>
                    </a:solidFill>
                    <a:latin typeface="Arial" panose="020B0604020202020204" pitchFamily="34" charset="0"/>
                    <a:ea typeface="+mn-ea"/>
                    <a:cs typeface="+mn-cs"/>
                    <a:hlinkClick r:id="rId2">
                      <a:extLst>
                        <a:ext uri="{A12FA001-AC4F-418D-AE19-62706E023703}">
                          <ahyp:hlinkClr xmlns:ahyp="http://schemas.microsoft.com/office/drawing/2018/hyperlinkcolor" val="tx"/>
                        </a:ext>
                      </a:extLst>
                    </a:hlinkClick>
                  </a:rPr>
                  <a:t>www.st.com/trademarks</a:t>
                </a:r>
                <a:r>
                  <a:rPr lang="en-US" sz="1200" kern="1200" dirty="0">
                    <a:solidFill>
                      <a:srgbClr val="00234B"/>
                    </a:solidFill>
                    <a:latin typeface="Arial" panose="020B0604020202020204" pitchFamily="34" charset="0"/>
                    <a:ea typeface="+mn-ea"/>
                    <a:cs typeface="+mn-cs"/>
                  </a:rPr>
                  <a:t>. </a:t>
                </a:r>
                <a:br>
                  <a:rPr lang="en-US" sz="1200" kern="1200" dirty="0">
                    <a:solidFill>
                      <a:srgbClr val="00234B"/>
                    </a:solidFill>
                    <a:latin typeface="Arial" panose="020B0604020202020204" pitchFamily="34" charset="0"/>
                    <a:ea typeface="+mn-ea"/>
                    <a:cs typeface="+mn-cs"/>
                  </a:rPr>
                </a:br>
                <a:r>
                  <a:rPr lang="en-US" sz="1200" kern="1200" dirty="0">
                    <a:solidFill>
                      <a:srgbClr val="00234B"/>
                    </a:solidFill>
                    <a:latin typeface="Arial" panose="020B0604020202020204" pitchFamily="34" charset="0"/>
                    <a:ea typeface="+mn-ea"/>
                    <a:cs typeface="+mn-cs"/>
                  </a:rPr>
                  <a:t>All other product or service names are the property of their respective owners.</a:t>
                </a:r>
              </a:p>
            </p:txBody>
          </p:sp>
          <p:pic>
            <p:nvPicPr>
              <p:cNvPr id="11" name="Graphic 10">
                <a:extLst>
                  <a:ext uri="{FF2B5EF4-FFF2-40B4-BE49-F238E27FC236}">
                    <a16:creationId xmlns:a16="http://schemas.microsoft.com/office/drawing/2014/main" id="{B3C9C090-4752-447B-8BD0-B0518657236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5600" y="5621565"/>
                <a:ext cx="1599819" cy="1233297"/>
              </a:xfrm>
              <a:prstGeom prst="rect">
                <a:avLst/>
              </a:prstGeom>
            </p:spPr>
          </p:pic>
        </p:grpSp>
      </p:grpSp>
      <p:pic>
        <p:nvPicPr>
          <p:cNvPr id="5" name="Picture 4">
            <a:extLst>
              <a:ext uri="{FF2B5EF4-FFF2-40B4-BE49-F238E27FC236}">
                <a16:creationId xmlns:a16="http://schemas.microsoft.com/office/drawing/2014/main" id="{07C8CE8D-FE25-40F5-A966-5717F85ACF9F}"/>
              </a:ext>
            </a:extLst>
          </p:cNvPr>
          <p:cNvPicPr>
            <a:picLocks noChangeAspect="1"/>
          </p:cNvPicPr>
          <p:nvPr userDrawn="1"/>
        </p:nvPicPr>
        <p:blipFill>
          <a:blip r:embed="rId5"/>
          <a:stretch>
            <a:fillRect/>
          </a:stretch>
        </p:blipFill>
        <p:spPr>
          <a:xfrm>
            <a:off x="2959336" y="1565049"/>
            <a:ext cx="6273328" cy="2280102"/>
          </a:xfrm>
          <a:prstGeom prst="rect">
            <a:avLst/>
          </a:prstGeom>
        </p:spPr>
      </p:pic>
    </p:spTree>
    <p:extLst>
      <p:ext uri="{BB962C8B-B14F-4D97-AF65-F5344CB8AC3E}">
        <p14:creationId xmlns:p14="http://schemas.microsoft.com/office/powerpoint/2010/main" val="280148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7735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1" name="ColorPatch">
            <a:extLst>
              <a:ext uri="{FF2B5EF4-FFF2-40B4-BE49-F238E27FC236}">
                <a16:creationId xmlns:a16="http://schemas.microsoft.com/office/drawing/2014/main" id="{65F4699E-59A4-43A4-9A5C-D8BFD4B1E6D9}"/>
              </a:ext>
            </a:extLst>
          </p:cNvPr>
          <p:cNvSpPr/>
          <p:nvPr userDrawn="1"/>
        </p:nvSpPr>
        <p:spPr>
          <a:xfrm>
            <a:off x="-685800" y="5486400"/>
            <a:ext cx="317500" cy="317500"/>
          </a:xfrm>
          <a:prstGeom prst="rect">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40" name="ColorPatch">
            <a:extLst>
              <a:ext uri="{FF2B5EF4-FFF2-40B4-BE49-F238E27FC236}">
                <a16:creationId xmlns:a16="http://schemas.microsoft.com/office/drawing/2014/main" id="{1B167F27-4BE8-4B9C-A3D6-12AB9D6515A0}"/>
              </a:ext>
            </a:extLst>
          </p:cNvPr>
          <p:cNvSpPr/>
          <p:nvPr userDrawn="1"/>
        </p:nvSpPr>
        <p:spPr>
          <a:xfrm>
            <a:off x="-685800" y="5143500"/>
            <a:ext cx="317500" cy="317500"/>
          </a:xfrm>
          <a:prstGeom prst="rect">
            <a:avLst/>
          </a:prstGeom>
          <a:solidFill>
            <a:srgbClr val="D1D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9" name="ColorPatch">
            <a:extLst>
              <a:ext uri="{FF2B5EF4-FFF2-40B4-BE49-F238E27FC236}">
                <a16:creationId xmlns:a16="http://schemas.microsoft.com/office/drawing/2014/main" id="{62C30C2F-9D3D-402B-9C93-7BB3D257A941}"/>
              </a:ext>
            </a:extLst>
          </p:cNvPr>
          <p:cNvSpPr/>
          <p:nvPr userDrawn="1"/>
        </p:nvSpPr>
        <p:spPr>
          <a:xfrm>
            <a:off x="-685800" y="4800600"/>
            <a:ext cx="317500" cy="317500"/>
          </a:xfrm>
          <a:prstGeom prst="rect">
            <a:avLst/>
          </a:prstGeom>
          <a:solidFill>
            <a:srgbClr val="A2A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8" name="ColorPatch">
            <a:extLst>
              <a:ext uri="{FF2B5EF4-FFF2-40B4-BE49-F238E27FC236}">
                <a16:creationId xmlns:a16="http://schemas.microsoft.com/office/drawing/2014/main" id="{D6517BE0-9063-4916-BC84-EDE406E9CDE4}"/>
              </a:ext>
            </a:extLst>
          </p:cNvPr>
          <p:cNvSpPr/>
          <p:nvPr userDrawn="1"/>
        </p:nvSpPr>
        <p:spPr>
          <a:xfrm>
            <a:off x="-685800" y="4457700"/>
            <a:ext cx="317500" cy="317500"/>
          </a:xfrm>
          <a:prstGeom prst="rect">
            <a:avLst/>
          </a:prstGeom>
          <a:solidFill>
            <a:srgbClr val="747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7" name="ColorPatch">
            <a:extLst>
              <a:ext uri="{FF2B5EF4-FFF2-40B4-BE49-F238E27FC236}">
                <a16:creationId xmlns:a16="http://schemas.microsoft.com/office/drawing/2014/main" id="{B5249DC3-A9A0-4038-AEE9-AEBFB5D0089D}"/>
              </a:ext>
            </a:extLst>
          </p:cNvPr>
          <p:cNvSpPr/>
          <p:nvPr userDrawn="1"/>
        </p:nvSpPr>
        <p:spPr>
          <a:xfrm>
            <a:off x="-685800" y="4114800"/>
            <a:ext cx="317500" cy="317500"/>
          </a:xfrm>
          <a:prstGeom prst="rect">
            <a:avLst/>
          </a:prstGeom>
          <a:solidFill>
            <a:srgbClr val="464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6" name="ColorPatch">
            <a:extLst>
              <a:ext uri="{FF2B5EF4-FFF2-40B4-BE49-F238E27FC236}">
                <a16:creationId xmlns:a16="http://schemas.microsoft.com/office/drawing/2014/main" id="{18A6D389-12F3-4EC1-8CC2-242EFF07CB1C}"/>
              </a:ext>
            </a:extLst>
          </p:cNvPr>
          <p:cNvSpPr/>
          <p:nvPr userDrawn="1"/>
        </p:nvSpPr>
        <p:spPr>
          <a:xfrm>
            <a:off x="-685800" y="3771900"/>
            <a:ext cx="317500" cy="317500"/>
          </a:xfrm>
          <a:prstGeom prst="rect">
            <a:avLst/>
          </a:prstGeom>
          <a:solidFill>
            <a:srgbClr val="E2B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5" name="ColorPatch">
            <a:extLst>
              <a:ext uri="{FF2B5EF4-FFF2-40B4-BE49-F238E27FC236}">
                <a16:creationId xmlns:a16="http://schemas.microsoft.com/office/drawing/2014/main" id="{2ADD0FF6-E42B-4A48-AA80-7BFCC31B080A}"/>
              </a:ext>
            </a:extLst>
          </p:cNvPr>
          <p:cNvSpPr/>
          <p:nvPr userDrawn="1"/>
        </p:nvSpPr>
        <p:spPr>
          <a:xfrm>
            <a:off x="-685800" y="3429000"/>
            <a:ext cx="317500" cy="317500"/>
          </a:xfrm>
          <a:prstGeom prst="rect">
            <a:avLst/>
          </a:prstGeom>
          <a:solidFill>
            <a:srgbClr val="C57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4" name="ColorPatch">
            <a:extLst>
              <a:ext uri="{FF2B5EF4-FFF2-40B4-BE49-F238E27FC236}">
                <a16:creationId xmlns:a16="http://schemas.microsoft.com/office/drawing/2014/main" id="{B669360D-4B82-4260-88C6-0543CF560378}"/>
              </a:ext>
            </a:extLst>
          </p:cNvPr>
          <p:cNvSpPr/>
          <p:nvPr userDrawn="1"/>
        </p:nvSpPr>
        <p:spPr>
          <a:xfrm>
            <a:off x="-685800" y="3086100"/>
            <a:ext cx="317500" cy="317500"/>
          </a:xfrm>
          <a:prstGeom prst="rect">
            <a:avLst/>
          </a:prstGeom>
          <a:solidFill>
            <a:srgbClr val="A9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3" name="ColorPatch">
            <a:extLst>
              <a:ext uri="{FF2B5EF4-FFF2-40B4-BE49-F238E27FC236}">
                <a16:creationId xmlns:a16="http://schemas.microsoft.com/office/drawing/2014/main" id="{B042156B-6D14-4769-85DE-0BC6133DC1EA}"/>
              </a:ext>
            </a:extLst>
          </p:cNvPr>
          <p:cNvSpPr/>
          <p:nvPr userDrawn="1"/>
        </p:nvSpPr>
        <p:spPr>
          <a:xfrm>
            <a:off x="-685800" y="2743200"/>
            <a:ext cx="317500" cy="317500"/>
          </a:xfrm>
          <a:prstGeom prst="rect">
            <a:avLst/>
          </a:prstGeom>
          <a:solidFill>
            <a:srgbClr val="8C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2" name="ColorPatch">
            <a:extLst>
              <a:ext uri="{FF2B5EF4-FFF2-40B4-BE49-F238E27FC236}">
                <a16:creationId xmlns:a16="http://schemas.microsoft.com/office/drawing/2014/main" id="{0A8AEA2A-477D-451D-A82D-F30F8990A07D}"/>
              </a:ext>
            </a:extLst>
          </p:cNvPr>
          <p:cNvSpPr/>
          <p:nvPr userDrawn="1"/>
        </p:nvSpPr>
        <p:spPr>
          <a:xfrm>
            <a:off x="-685800" y="2400300"/>
            <a:ext cx="317500" cy="317500"/>
          </a:xfrm>
          <a:prstGeom prst="rect">
            <a:avLst/>
          </a:prstGeom>
          <a:solidFill>
            <a:srgbClr val="C0D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1" name="ColorPatch">
            <a:extLst>
              <a:ext uri="{FF2B5EF4-FFF2-40B4-BE49-F238E27FC236}">
                <a16:creationId xmlns:a16="http://schemas.microsoft.com/office/drawing/2014/main" id="{8CE1DB46-E195-40AF-8BEB-3E6873A1B2FA}"/>
              </a:ext>
            </a:extLst>
          </p:cNvPr>
          <p:cNvSpPr/>
          <p:nvPr userDrawn="1"/>
        </p:nvSpPr>
        <p:spPr>
          <a:xfrm>
            <a:off x="-685800" y="2057400"/>
            <a:ext cx="317500" cy="317500"/>
          </a:xfrm>
          <a:prstGeom prst="rect">
            <a:avLst/>
          </a:prstGeom>
          <a:solidFill>
            <a:srgbClr val="81A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30" name="ColorPatch">
            <a:extLst>
              <a:ext uri="{FF2B5EF4-FFF2-40B4-BE49-F238E27FC236}">
                <a16:creationId xmlns:a16="http://schemas.microsoft.com/office/drawing/2014/main" id="{E0F1957D-72C6-4D6C-9201-6AA28AA6C57D}"/>
              </a:ext>
            </a:extLst>
          </p:cNvPr>
          <p:cNvSpPr/>
          <p:nvPr userDrawn="1"/>
        </p:nvSpPr>
        <p:spPr>
          <a:xfrm>
            <a:off x="-685800" y="1714500"/>
            <a:ext cx="317500" cy="317500"/>
          </a:xfrm>
          <a:prstGeom prst="rect">
            <a:avLst/>
          </a:prstGeom>
          <a:solidFill>
            <a:srgbClr val="438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9" name="ColorPatch">
            <a:extLst>
              <a:ext uri="{FF2B5EF4-FFF2-40B4-BE49-F238E27FC236}">
                <a16:creationId xmlns:a16="http://schemas.microsoft.com/office/drawing/2014/main" id="{F00834CE-7B51-4FC1-989D-97A947599379}"/>
              </a:ext>
            </a:extLst>
          </p:cNvPr>
          <p:cNvSpPr/>
          <p:nvPr userDrawn="1"/>
        </p:nvSpPr>
        <p:spPr>
          <a:xfrm>
            <a:off x="-685800" y="1371600"/>
            <a:ext cx="317500" cy="317500"/>
          </a:xfrm>
          <a:prstGeom prst="rect">
            <a:avLst/>
          </a:prstGeom>
          <a:solidFill>
            <a:srgbClr val="045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8" name="ColorPatch">
            <a:extLst>
              <a:ext uri="{FF2B5EF4-FFF2-40B4-BE49-F238E27FC236}">
                <a16:creationId xmlns:a16="http://schemas.microsoft.com/office/drawing/2014/main" id="{AB72B3FD-EF38-4401-99A2-12BA97E1031C}"/>
              </a:ext>
            </a:extLst>
          </p:cNvPr>
          <p:cNvSpPr/>
          <p:nvPr userDrawn="1"/>
        </p:nvSpPr>
        <p:spPr>
          <a:xfrm>
            <a:off x="-685800" y="1028700"/>
            <a:ext cx="317500" cy="317500"/>
          </a:xfrm>
          <a:prstGeom prst="rect">
            <a:avLst/>
          </a:prstGeom>
          <a:solidFill>
            <a:srgbClr val="D1E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7" name="ColorPatch">
            <a:extLst>
              <a:ext uri="{FF2B5EF4-FFF2-40B4-BE49-F238E27FC236}">
                <a16:creationId xmlns:a16="http://schemas.microsoft.com/office/drawing/2014/main" id="{DB636BCE-D7BA-42A6-B589-71540B9DC5AD}"/>
              </a:ext>
            </a:extLst>
          </p:cNvPr>
          <p:cNvSpPr/>
          <p:nvPr userDrawn="1"/>
        </p:nvSpPr>
        <p:spPr>
          <a:xfrm>
            <a:off x="-685800" y="685800"/>
            <a:ext cx="317500" cy="317500"/>
          </a:xfrm>
          <a:prstGeom prst="rect">
            <a:avLst/>
          </a:prstGeom>
          <a:solidFill>
            <a:srgbClr val="A4D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6" name="ColorPatch">
            <a:extLst>
              <a:ext uri="{FF2B5EF4-FFF2-40B4-BE49-F238E27FC236}">
                <a16:creationId xmlns:a16="http://schemas.microsoft.com/office/drawing/2014/main" id="{9D1EA9E9-05C1-4D17-8CE5-6492F824502A}"/>
              </a:ext>
            </a:extLst>
          </p:cNvPr>
          <p:cNvSpPr/>
          <p:nvPr userDrawn="1"/>
        </p:nvSpPr>
        <p:spPr>
          <a:xfrm>
            <a:off x="-685800" y="342900"/>
            <a:ext cx="317500" cy="317500"/>
          </a:xfrm>
          <a:prstGeom prst="rect">
            <a:avLst/>
          </a:prstGeom>
          <a:solidFill>
            <a:srgbClr val="77C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5" name="ColorPatch">
            <a:extLst>
              <a:ext uri="{FF2B5EF4-FFF2-40B4-BE49-F238E27FC236}">
                <a16:creationId xmlns:a16="http://schemas.microsoft.com/office/drawing/2014/main" id="{9A5ADA3E-3A73-4260-828D-18023D21EE0E}"/>
              </a:ext>
            </a:extLst>
          </p:cNvPr>
          <p:cNvSpPr/>
          <p:nvPr userDrawn="1"/>
        </p:nvSpPr>
        <p:spPr>
          <a:xfrm>
            <a:off x="-685800" y="0"/>
            <a:ext cx="317500" cy="317500"/>
          </a:xfrm>
          <a:prstGeom prst="rect">
            <a:avLst/>
          </a:prstGeom>
          <a:solidFill>
            <a:srgbClr val="49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4" name="ColorPatch">
            <a:extLst>
              <a:ext uri="{FF2B5EF4-FFF2-40B4-BE49-F238E27FC236}">
                <a16:creationId xmlns:a16="http://schemas.microsoft.com/office/drawing/2014/main" id="{177ED0F8-E668-4F55-9F61-0BADCC753B93}"/>
              </a:ext>
            </a:extLst>
          </p:cNvPr>
          <p:cNvSpPr/>
          <p:nvPr userDrawn="1"/>
        </p:nvSpPr>
        <p:spPr>
          <a:xfrm>
            <a:off x="-342900" y="5143500"/>
            <a:ext cx="317500" cy="317500"/>
          </a:xfrm>
          <a:prstGeom prst="rect">
            <a:avLst/>
          </a:prstGeom>
          <a:solidFill>
            <a:srgbClr val="F9B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3" name="ColorPatch">
            <a:extLst>
              <a:ext uri="{FF2B5EF4-FFF2-40B4-BE49-F238E27FC236}">
                <a16:creationId xmlns:a16="http://schemas.microsoft.com/office/drawing/2014/main" id="{8CD7E567-0649-47B4-B5F7-346B6C6FAE6E}"/>
              </a:ext>
            </a:extLst>
          </p:cNvPr>
          <p:cNvSpPr/>
          <p:nvPr userDrawn="1"/>
        </p:nvSpPr>
        <p:spPr>
          <a:xfrm>
            <a:off x="-342900" y="4800600"/>
            <a:ext cx="317500" cy="317500"/>
          </a:xfrm>
          <a:prstGeom prst="rect">
            <a:avLst/>
          </a:prstGeom>
          <a:solidFill>
            <a:srgbClr val="F27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2" name="ColorPatch">
            <a:extLst>
              <a:ext uri="{FF2B5EF4-FFF2-40B4-BE49-F238E27FC236}">
                <a16:creationId xmlns:a16="http://schemas.microsoft.com/office/drawing/2014/main" id="{0B27B926-9D23-408B-B261-7474BA138B0E}"/>
              </a:ext>
            </a:extLst>
          </p:cNvPr>
          <p:cNvSpPr/>
          <p:nvPr userDrawn="1"/>
        </p:nvSpPr>
        <p:spPr>
          <a:xfrm>
            <a:off x="-342900" y="4457700"/>
            <a:ext cx="317500" cy="317500"/>
          </a:xfrm>
          <a:prstGeom prst="rect">
            <a:avLst/>
          </a:prstGeom>
          <a:solidFill>
            <a:srgbClr val="EC4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1" name="ColorPatch">
            <a:extLst>
              <a:ext uri="{FF2B5EF4-FFF2-40B4-BE49-F238E27FC236}">
                <a16:creationId xmlns:a16="http://schemas.microsoft.com/office/drawing/2014/main" id="{C79F16A5-2F29-42BB-88AB-9C69D7AB8969}"/>
              </a:ext>
            </a:extLst>
          </p:cNvPr>
          <p:cNvSpPr/>
          <p:nvPr userDrawn="1"/>
        </p:nvSpPr>
        <p:spPr>
          <a:xfrm>
            <a:off x="-342900" y="4114800"/>
            <a:ext cx="317500" cy="31750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0" name="ColorPatch">
            <a:extLst>
              <a:ext uri="{FF2B5EF4-FFF2-40B4-BE49-F238E27FC236}">
                <a16:creationId xmlns:a16="http://schemas.microsoft.com/office/drawing/2014/main" id="{7164F073-8D27-4C57-9FA9-5D80FC8EDB68}"/>
              </a:ext>
            </a:extLst>
          </p:cNvPr>
          <p:cNvSpPr/>
          <p:nvPr userDrawn="1"/>
        </p:nvSpPr>
        <p:spPr>
          <a:xfrm>
            <a:off x="-342900" y="3771900"/>
            <a:ext cx="317500" cy="317500"/>
          </a:xfrm>
          <a:prstGeom prst="rect">
            <a:avLst/>
          </a:prstGeom>
          <a:solidFill>
            <a:srgbClr val="FFF4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19" name="ColorPatch">
            <a:extLst>
              <a:ext uri="{FF2B5EF4-FFF2-40B4-BE49-F238E27FC236}">
                <a16:creationId xmlns:a16="http://schemas.microsoft.com/office/drawing/2014/main" id="{C400E972-E723-4251-BA45-FDC0E6CEEF6C}"/>
              </a:ext>
            </a:extLst>
          </p:cNvPr>
          <p:cNvSpPr/>
          <p:nvPr userDrawn="1"/>
        </p:nvSpPr>
        <p:spPr>
          <a:xfrm>
            <a:off x="-342900" y="3429000"/>
            <a:ext cx="317500" cy="317500"/>
          </a:xfrm>
          <a:prstGeom prst="rect">
            <a:avLst/>
          </a:prstGeom>
          <a:solidFill>
            <a:srgbClr val="FFE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18" name="ColorPatch">
            <a:extLst>
              <a:ext uri="{FF2B5EF4-FFF2-40B4-BE49-F238E27FC236}">
                <a16:creationId xmlns:a16="http://schemas.microsoft.com/office/drawing/2014/main" id="{50D772BA-D4EE-40DA-B415-8EC283428CF5}"/>
              </a:ext>
            </a:extLst>
          </p:cNvPr>
          <p:cNvSpPr/>
          <p:nvPr userDrawn="1"/>
        </p:nvSpPr>
        <p:spPr>
          <a:xfrm>
            <a:off x="-342900" y="3086100"/>
            <a:ext cx="317500" cy="317500"/>
          </a:xfrm>
          <a:prstGeom prst="rect">
            <a:avLst/>
          </a:prstGeom>
          <a:solidFill>
            <a:srgbClr val="FFD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17" name="ColorPatch">
            <a:extLst>
              <a:ext uri="{FF2B5EF4-FFF2-40B4-BE49-F238E27FC236}">
                <a16:creationId xmlns:a16="http://schemas.microsoft.com/office/drawing/2014/main" id="{6BEEA5BD-11E7-4F3D-BD73-EC2249E8CCEB}"/>
              </a:ext>
            </a:extLst>
          </p:cNvPr>
          <p:cNvSpPr/>
          <p:nvPr userDrawn="1"/>
        </p:nvSpPr>
        <p:spPr>
          <a:xfrm>
            <a:off x="-342900" y="2743200"/>
            <a:ext cx="317500" cy="317500"/>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16" name="ColorPatch">
            <a:extLst>
              <a:ext uri="{FF2B5EF4-FFF2-40B4-BE49-F238E27FC236}">
                <a16:creationId xmlns:a16="http://schemas.microsoft.com/office/drawing/2014/main" id="{27A566A9-4C8D-4179-BE6D-6A885CF5E38A}"/>
              </a:ext>
            </a:extLst>
          </p:cNvPr>
          <p:cNvSpPr/>
          <p:nvPr userDrawn="1"/>
        </p:nvSpPr>
        <p:spPr>
          <a:xfrm>
            <a:off x="-342900" y="2400300"/>
            <a:ext cx="317500" cy="317500"/>
          </a:xfrm>
          <a:prstGeom prst="rect">
            <a:avLst/>
          </a:prstGeom>
          <a:solidFill>
            <a:srgbClr val="CEE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15" name="ColorPatch">
            <a:extLst>
              <a:ext uri="{FF2B5EF4-FFF2-40B4-BE49-F238E27FC236}">
                <a16:creationId xmlns:a16="http://schemas.microsoft.com/office/drawing/2014/main" id="{98BB652E-B542-4A6D-842C-A8AFF7CF962D}"/>
              </a:ext>
            </a:extLst>
          </p:cNvPr>
          <p:cNvSpPr/>
          <p:nvPr userDrawn="1"/>
        </p:nvSpPr>
        <p:spPr>
          <a:xfrm>
            <a:off x="-342900" y="2057400"/>
            <a:ext cx="317500" cy="317500"/>
          </a:xfrm>
          <a:prstGeom prst="rect">
            <a:avLst/>
          </a:prstGeom>
          <a:solidFill>
            <a:srgbClr val="9D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14" name="ColorPatch">
            <a:extLst>
              <a:ext uri="{FF2B5EF4-FFF2-40B4-BE49-F238E27FC236}">
                <a16:creationId xmlns:a16="http://schemas.microsoft.com/office/drawing/2014/main" id="{7BE09878-3507-434C-8FBD-3253E93E01C8}"/>
              </a:ext>
            </a:extLst>
          </p:cNvPr>
          <p:cNvSpPr/>
          <p:nvPr userDrawn="1"/>
        </p:nvSpPr>
        <p:spPr>
          <a:xfrm>
            <a:off x="-342900" y="1714500"/>
            <a:ext cx="317500" cy="317500"/>
          </a:xfrm>
          <a:prstGeom prst="rect">
            <a:avLst/>
          </a:prstGeom>
          <a:solidFill>
            <a:srgbClr val="6DC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12" name="ColorPatch">
            <a:extLst>
              <a:ext uri="{FF2B5EF4-FFF2-40B4-BE49-F238E27FC236}">
                <a16:creationId xmlns:a16="http://schemas.microsoft.com/office/drawing/2014/main" id="{2E26D6BD-036D-4346-A29B-7683021D70FB}"/>
              </a:ext>
            </a:extLst>
          </p:cNvPr>
          <p:cNvSpPr/>
          <p:nvPr userDrawn="1"/>
        </p:nvSpPr>
        <p:spPr>
          <a:xfrm>
            <a:off x="-342900" y="1371600"/>
            <a:ext cx="317500" cy="317500"/>
          </a:xfrm>
          <a:prstGeom prst="rect">
            <a:avLst/>
          </a:prstGeom>
          <a:solidFill>
            <a:srgbClr val="3C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11" name="ColorPatch">
            <a:extLst>
              <a:ext uri="{FF2B5EF4-FFF2-40B4-BE49-F238E27FC236}">
                <a16:creationId xmlns:a16="http://schemas.microsoft.com/office/drawing/2014/main" id="{D840EC2E-1487-4A69-A809-9929CDB60313}"/>
              </a:ext>
            </a:extLst>
          </p:cNvPr>
          <p:cNvSpPr/>
          <p:nvPr userDrawn="1"/>
        </p:nvSpPr>
        <p:spPr>
          <a:xfrm>
            <a:off x="-342900" y="1028700"/>
            <a:ext cx="317500" cy="317500"/>
          </a:xfrm>
          <a:prstGeom prst="rect">
            <a:avLst/>
          </a:prstGeom>
          <a:solidFill>
            <a:srgbClr val="C0C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10" name="ColorPatch">
            <a:extLst>
              <a:ext uri="{FF2B5EF4-FFF2-40B4-BE49-F238E27FC236}">
                <a16:creationId xmlns:a16="http://schemas.microsoft.com/office/drawing/2014/main" id="{4BBE9809-F301-459A-87DE-3C5C95F62870}"/>
              </a:ext>
            </a:extLst>
          </p:cNvPr>
          <p:cNvSpPr/>
          <p:nvPr userDrawn="1"/>
        </p:nvSpPr>
        <p:spPr>
          <a:xfrm>
            <a:off x="-342900" y="685800"/>
            <a:ext cx="317500" cy="317500"/>
          </a:xfrm>
          <a:prstGeom prst="rect">
            <a:avLst/>
          </a:prstGeom>
          <a:solidFill>
            <a:srgbClr val="81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8" name="ColorPatch">
            <a:extLst>
              <a:ext uri="{FF2B5EF4-FFF2-40B4-BE49-F238E27FC236}">
                <a16:creationId xmlns:a16="http://schemas.microsoft.com/office/drawing/2014/main" id="{AD5D23E8-FC29-4F12-AB2C-C32E10546318}"/>
              </a:ext>
            </a:extLst>
          </p:cNvPr>
          <p:cNvSpPr/>
          <p:nvPr userDrawn="1"/>
        </p:nvSpPr>
        <p:spPr>
          <a:xfrm>
            <a:off x="-342900" y="342900"/>
            <a:ext cx="317500" cy="317500"/>
          </a:xfrm>
          <a:prstGeom prst="rect">
            <a:avLst/>
          </a:prstGeom>
          <a:solidFill>
            <a:srgbClr val="42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7" name="ColorPatch">
            <a:extLst>
              <a:ext uri="{FF2B5EF4-FFF2-40B4-BE49-F238E27FC236}">
                <a16:creationId xmlns:a16="http://schemas.microsoft.com/office/drawing/2014/main" id="{57149537-0C06-456D-A4A3-2FBB5503631B}"/>
              </a:ext>
            </a:extLst>
          </p:cNvPr>
          <p:cNvSpPr/>
          <p:nvPr userDrawn="1"/>
        </p:nvSpPr>
        <p:spPr>
          <a:xfrm>
            <a:off x="-342900" y="0"/>
            <a:ext cx="317500" cy="317500"/>
          </a:xfrm>
          <a:prstGeom prst="rect">
            <a:avLst/>
          </a:prstGeom>
          <a:solidFill>
            <a:srgbClr val="03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
        <p:nvSpPr>
          <p:cNvPr id="2" name="Title Placeholder 1"/>
          <p:cNvSpPr>
            <a:spLocks noGrp="1"/>
          </p:cNvSpPr>
          <p:nvPr>
            <p:ph type="title"/>
          </p:nvPr>
        </p:nvSpPr>
        <p:spPr>
          <a:xfrm>
            <a:off x="300037" y="-1"/>
            <a:ext cx="11609159" cy="1304925"/>
          </a:xfrm>
          <a:prstGeom prst="rect">
            <a:avLst/>
          </a:prstGeom>
        </p:spPr>
        <p:txBody>
          <a:bodyPr vert="horz" lIns="91440" tIns="45720" rIns="90000" bIns="45720" rtlCol="0" anchor="ctr">
            <a:noAutofit/>
          </a:bodyPr>
          <a:lstStyle/>
          <a:p>
            <a:pPr lvl="0" algn="r"/>
            <a:r>
              <a:rPr lang="en-US" dirty="0"/>
              <a:t>Slide title</a:t>
            </a:r>
          </a:p>
        </p:txBody>
      </p:sp>
      <p:sp>
        <p:nvSpPr>
          <p:cNvPr id="3" name="Text Placeholder 2"/>
          <p:cNvSpPr>
            <a:spLocks noGrp="1"/>
          </p:cNvSpPr>
          <p:nvPr>
            <p:ph type="body" idx="1"/>
          </p:nvPr>
        </p:nvSpPr>
        <p:spPr>
          <a:xfrm>
            <a:off x="300038" y="1484313"/>
            <a:ext cx="11591925" cy="4608512"/>
          </a:xfrm>
          <a:prstGeom prst="rect">
            <a:avLst/>
          </a:prstGeom>
        </p:spPr>
        <p:txBody>
          <a:bodyPr vert="horz" lIns="91440" tIns="45720" rIns="90000" bIns="45720" rtlCol="0">
            <a:noAutofit/>
          </a:bodyPr>
          <a:lstStyle/>
          <a:p>
            <a:pPr lvl="0"/>
            <a:r>
              <a:rPr lang="en-US" dirty="0"/>
              <a:t>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070600" y="6330968"/>
            <a:ext cx="5483314" cy="292554"/>
          </a:xfrm>
          <a:prstGeom prst="rect">
            <a:avLst/>
          </a:prstGeom>
        </p:spPr>
        <p:txBody>
          <a:bodyPr vert="horz" lIns="90000" tIns="45720" rIns="90000" bIns="45720" rtlCol="0" anchor="b"/>
          <a:lstStyle>
            <a:lvl1pPr algn="r">
              <a:defRPr lang="en-US" sz="1100" b="0">
                <a:solidFill>
                  <a:schemeClr val="tx2"/>
                </a:solidFill>
              </a:defRPr>
            </a:lvl1pPr>
          </a:lstStyle>
          <a:p>
            <a:endParaRPr lang="en-US"/>
          </a:p>
        </p:txBody>
      </p:sp>
      <p:sp>
        <p:nvSpPr>
          <p:cNvPr id="6" name="Slide Number Placeholder 5"/>
          <p:cNvSpPr>
            <a:spLocks noGrp="1"/>
          </p:cNvSpPr>
          <p:nvPr>
            <p:ph type="sldNum" sz="quarter" idx="4"/>
          </p:nvPr>
        </p:nvSpPr>
        <p:spPr>
          <a:xfrm>
            <a:off x="11610261" y="6330968"/>
            <a:ext cx="411004" cy="292554"/>
          </a:xfrm>
          <a:prstGeom prst="rect">
            <a:avLst/>
          </a:prstGeom>
        </p:spPr>
        <p:txBody>
          <a:bodyPr vert="horz" lIns="0" tIns="46800" rIns="0" bIns="46800" rtlCol="0" anchor="b"/>
          <a:lstStyle>
            <a:lvl1pPr algn="r">
              <a:defRPr lang="en-US" sz="1100" b="0" smtClean="0">
                <a:solidFill>
                  <a:schemeClr val="tx2"/>
                </a:solidFill>
              </a:defRPr>
            </a:lvl1pPr>
          </a:lstStyle>
          <a:p>
            <a:fld id="{40A7B169-58CE-4E65-B1F9-ACF9E46440C2}" type="slidenum">
              <a:rPr lang="en-US" smtClean="0"/>
              <a:t>‹#›</a:t>
            </a:fld>
            <a:endParaRPr lang="en-US"/>
          </a:p>
        </p:txBody>
      </p:sp>
      <p:sp>
        <p:nvSpPr>
          <p:cNvPr id="4" name="Date Placeholder 3"/>
          <p:cNvSpPr>
            <a:spLocks noGrp="1"/>
          </p:cNvSpPr>
          <p:nvPr>
            <p:ph type="dt" sz="half" idx="2"/>
          </p:nvPr>
        </p:nvSpPr>
        <p:spPr>
          <a:xfrm>
            <a:off x="4857517" y="6330968"/>
            <a:ext cx="1184909" cy="292554"/>
          </a:xfrm>
          <a:prstGeom prst="rect">
            <a:avLst/>
          </a:prstGeom>
        </p:spPr>
        <p:txBody>
          <a:bodyPr vert="horz" lIns="91440" tIns="45720" rIns="91440" bIns="45720" rtlCol="0" anchor="b"/>
          <a:lstStyle>
            <a:lvl1pPr algn="r">
              <a:defRPr sz="1100" b="0">
                <a:solidFill>
                  <a:schemeClr val="tx2"/>
                </a:solidFill>
              </a:defRPr>
            </a:lvl1pPr>
          </a:lstStyle>
          <a:p>
            <a:fld id="{33052DD4-CDE3-4E33-AB80-AED4CE4AC39A}" type="datetimeFigureOut">
              <a:rPr lang="en-US" smtClean="0"/>
              <a:t>6/11/2024</a:t>
            </a:fld>
            <a:endParaRPr lang="en-US"/>
          </a:p>
        </p:txBody>
      </p:sp>
      <p:pic>
        <p:nvPicPr>
          <p:cNvPr id="13" name="Graphic 12">
            <a:extLst>
              <a:ext uri="{FF2B5EF4-FFF2-40B4-BE49-F238E27FC236}">
                <a16:creationId xmlns:a16="http://schemas.microsoft.com/office/drawing/2014/main" id="{3DE2817A-3634-41C4-BE77-0740C5A7811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1556" y="6094699"/>
            <a:ext cx="990025" cy="763207"/>
          </a:xfrm>
          <a:prstGeom prst="rect">
            <a:avLst/>
          </a:prstGeom>
        </p:spPr>
      </p:pic>
      <p:sp>
        <p:nvSpPr>
          <p:cNvPr id="9" name="Rectangle 8">
            <a:extLst>
              <a:ext uri="{FF2B5EF4-FFF2-40B4-BE49-F238E27FC236}">
                <a16:creationId xmlns:a16="http://schemas.microsoft.com/office/drawing/2014/main" id="{57CD4E90-0AD7-41F7-BEF4-B339EC998E49}"/>
              </a:ext>
            </a:extLst>
          </p:cNvPr>
          <p:cNvSpPr/>
          <p:nvPr/>
        </p:nvSpPr>
        <p:spPr>
          <a:xfrm>
            <a:off x="12004894" y="0"/>
            <a:ext cx="187105" cy="114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531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r" defTabSz="914400" rtl="0" eaLnBrk="1" latinLnBrk="0" hangingPunct="1">
        <a:lnSpc>
          <a:spcPct val="90000"/>
        </a:lnSpc>
        <a:spcBef>
          <a:spcPct val="0"/>
        </a:spcBef>
        <a:buNone/>
        <a:defRPr lang="en-US" sz="3600" b="0" kern="1200" baseline="0">
          <a:solidFill>
            <a:schemeClr val="tx1"/>
          </a:solidFill>
          <a:latin typeface="+mj-lt"/>
          <a:ea typeface="+mj-ea"/>
          <a:cs typeface="+mj-cs"/>
        </a:defRPr>
      </a:lvl1pPr>
    </p:titleStyle>
    <p:bodyStyle>
      <a:lvl1pPr marL="261938" indent="-261938" algn="l" defTabSz="914400" rtl="0" eaLnBrk="1" latinLnBrk="0" hangingPunct="1">
        <a:lnSpc>
          <a:spcPct val="100000"/>
        </a:lnSpc>
        <a:spcBef>
          <a:spcPts val="1000"/>
        </a:spcBef>
        <a:buClr>
          <a:schemeClr val="tx1"/>
        </a:buClr>
        <a:buFont typeface="Arial" panose="020B0604020202020204" pitchFamily="34" charset="0"/>
        <a:buChar char="•"/>
        <a:defRPr lang="en-US" sz="2400" kern="1200" smtClean="0">
          <a:solidFill>
            <a:schemeClr val="tx1"/>
          </a:solidFill>
          <a:latin typeface="+mn-lt"/>
          <a:ea typeface="+mn-ea"/>
          <a:cs typeface="+mn-cs"/>
        </a:defRPr>
      </a:lvl1pPr>
      <a:lvl2pPr marL="536575" indent="-266700" algn="l" defTabSz="914400" rtl="0" eaLnBrk="1" latinLnBrk="0" hangingPunct="1">
        <a:lnSpc>
          <a:spcPct val="100000"/>
        </a:lnSpc>
        <a:spcBef>
          <a:spcPts val="600"/>
        </a:spcBef>
        <a:buClr>
          <a:schemeClr val="tx1"/>
        </a:buClr>
        <a:buFont typeface="Arial" panose="020B0604020202020204" pitchFamily="34" charset="0"/>
        <a:buChar char="•"/>
        <a:defRPr lang="en-US" sz="2000" kern="1200" smtClean="0">
          <a:solidFill>
            <a:schemeClr val="tx1"/>
          </a:solidFill>
          <a:latin typeface="+mn-lt"/>
          <a:ea typeface="+mn-ea"/>
          <a:cs typeface="+mn-cs"/>
        </a:defRPr>
      </a:lvl2pPr>
      <a:lvl3pPr marL="812800" indent="-273050" algn="l" defTabSz="914400" rtl="0" eaLnBrk="1" latinLnBrk="0" hangingPunct="1">
        <a:lnSpc>
          <a:spcPct val="100000"/>
        </a:lnSpc>
        <a:spcBef>
          <a:spcPts val="600"/>
        </a:spcBef>
        <a:buClr>
          <a:schemeClr val="tx1"/>
        </a:buClr>
        <a:buFont typeface="Arial" panose="020B0604020202020204" pitchFamily="34" charset="0"/>
        <a:buChar char="•"/>
        <a:defRPr lang="en-US" sz="1800" kern="1200" smtClean="0">
          <a:solidFill>
            <a:schemeClr val="tx1"/>
          </a:solidFill>
          <a:latin typeface="+mn-lt"/>
          <a:ea typeface="+mn-ea"/>
          <a:cs typeface="+mn-cs"/>
        </a:defRPr>
      </a:lvl3pPr>
      <a:lvl4pPr marL="987425" indent="-268288" algn="l" defTabSz="914400" rtl="0" eaLnBrk="1" latinLnBrk="0" hangingPunct="1">
        <a:lnSpc>
          <a:spcPct val="100000"/>
        </a:lnSpc>
        <a:spcBef>
          <a:spcPts val="400"/>
        </a:spcBef>
        <a:buClr>
          <a:schemeClr val="tx2"/>
        </a:buClr>
        <a:buFont typeface="Arial" panose="020B0604020202020204" pitchFamily="34" charset="0"/>
        <a:buChar char="•"/>
        <a:defRPr lang="en-US" sz="1600" kern="1200" smtClean="0">
          <a:solidFill>
            <a:schemeClr val="tx2"/>
          </a:solidFill>
          <a:latin typeface="+mn-lt"/>
          <a:ea typeface="+mn-ea"/>
          <a:cs typeface="+mn-cs"/>
        </a:defRPr>
      </a:lvl4pPr>
      <a:lvl5pPr marL="1160463" indent="-261938" algn="l" defTabSz="914400" rtl="0" eaLnBrk="1" latinLnBrk="0" hangingPunct="1">
        <a:lnSpc>
          <a:spcPct val="100000"/>
        </a:lnSpc>
        <a:spcBef>
          <a:spcPts val="400"/>
        </a:spcBef>
        <a:buClr>
          <a:schemeClr val="tx2"/>
        </a:buClr>
        <a:buFont typeface="Arial" panose="020B0604020202020204" pitchFamily="34" charset="0"/>
        <a:buChar char="•"/>
        <a:defRPr lang="en-US"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p15:clr>
            <a:srgbClr val="F26B43"/>
          </p15:clr>
        </p15:guide>
        <p15:guide id="2" pos="7491">
          <p15:clr>
            <a:srgbClr val="F26B43"/>
          </p15:clr>
        </p15:guide>
        <p15:guide id="3" orient="horz" pos="2160">
          <p15:clr>
            <a:srgbClr val="F26B43"/>
          </p15:clr>
        </p15:guide>
        <p15:guide id="4" orient="horz" pos="935">
          <p15:clr>
            <a:srgbClr val="F26B43"/>
          </p15:clr>
        </p15:guide>
        <p15:guide id="5" orient="horz" pos="3838">
          <p15:clr>
            <a:srgbClr val="F26B43"/>
          </p15:clr>
        </p15:guide>
        <p15:guide id="6" orient="horz" pos="822">
          <p15:clr>
            <a:srgbClr val="F26B43"/>
          </p15:clr>
        </p15:guide>
        <p15:guide id="7" pos="3840">
          <p15:clr>
            <a:srgbClr val="F26B43"/>
          </p15:clr>
        </p15:guide>
        <p15:guide id="8" orient="horz" pos="131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gif"/><Relationship Id="rId5" Type="http://schemas.openxmlformats.org/officeDocument/2006/relationships/image" Target="../media/image13.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jpeg"/><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15.png"/><Relationship Id="rId7"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6.sv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16.svg"/><Relationship Id="rId9"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9.svg"/><Relationship Id="rId3" Type="http://schemas.openxmlformats.org/officeDocument/2006/relationships/image" Target="../media/image15.png"/><Relationship Id="rId7" Type="http://schemas.openxmlformats.org/officeDocument/2006/relationships/image" Target="../media/image40.jpeg"/><Relationship Id="rId12"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6.sv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47.svg"/><Relationship Id="rId9" Type="http://schemas.openxmlformats.org/officeDocument/2006/relationships/image" Target="../media/image4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svg"/><Relationship Id="rId2" Type="http://schemas.openxmlformats.org/officeDocument/2006/relationships/image" Target="../media/image50.jpe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48.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7.svg"/><Relationship Id="rId5" Type="http://schemas.openxmlformats.org/officeDocument/2006/relationships/image" Target="../media/image15.png"/><Relationship Id="rId4" Type="http://schemas.openxmlformats.org/officeDocument/2006/relationships/image" Target="../media/image49.svg"/></Relationships>
</file>

<file path=ppt/slides/_rels/slide2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svg"/><Relationship Id="rId2" Type="http://schemas.openxmlformats.org/officeDocument/2006/relationships/image" Target="../media/image61.jpe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22.jpe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slides/_rels/slide2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6.svg"/></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simonlandryST/Internship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pSCoquEJsIo" TargetMode="External"/><Relationship Id="rId2" Type="http://schemas.openxmlformats.org/officeDocument/2006/relationships/hyperlink" Target="https://theses.hal.science/tel-03549775" TargetMode="Externa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image" Target="../media/image96.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950.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B49D3ED-12A5-44AC-B654-9458A5FBEC88}"/>
              </a:ext>
            </a:extLst>
          </p:cNvPr>
          <p:cNvSpPr>
            <a:spLocks noGrp="1"/>
          </p:cNvSpPr>
          <p:nvPr>
            <p:ph type="ctrTitle"/>
          </p:nvPr>
        </p:nvSpPr>
        <p:spPr/>
        <p:txBody>
          <a:bodyPr/>
          <a:lstStyle/>
          <a:p>
            <a:r>
              <a:rPr lang="en-US" dirty="0"/>
              <a:t>Introduction à la cryptologie</a:t>
            </a:r>
            <a:br>
              <a:rPr lang="en-US" dirty="0"/>
            </a:br>
            <a:br>
              <a:rPr lang="en-US" dirty="0"/>
            </a:br>
            <a:r>
              <a:rPr lang="en-US" sz="2000" dirty="0"/>
              <a:t>Stage de </a:t>
            </a:r>
            <a:r>
              <a:rPr lang="en-US" sz="2000" dirty="0" err="1"/>
              <a:t>seconde</a:t>
            </a:r>
            <a:endParaRPr lang="en-US" sz="2000" dirty="0"/>
          </a:p>
        </p:txBody>
      </p:sp>
      <p:sp>
        <p:nvSpPr>
          <p:cNvPr id="16" name="Subtitle 15">
            <a:extLst>
              <a:ext uri="{FF2B5EF4-FFF2-40B4-BE49-F238E27FC236}">
                <a16:creationId xmlns:a16="http://schemas.microsoft.com/office/drawing/2014/main" id="{12613E07-DCF2-4461-AFF5-7A705127F66B}"/>
              </a:ext>
            </a:extLst>
          </p:cNvPr>
          <p:cNvSpPr>
            <a:spLocks noGrp="1"/>
          </p:cNvSpPr>
          <p:nvPr>
            <p:ph type="subTitle" idx="1"/>
          </p:nvPr>
        </p:nvSpPr>
        <p:spPr/>
        <p:txBody>
          <a:bodyPr/>
          <a:lstStyle/>
          <a:p>
            <a:r>
              <a:rPr lang="en-US" dirty="0"/>
              <a:t>Simon Landry</a:t>
            </a:r>
          </a:p>
          <a:p>
            <a:r>
              <a:rPr lang="en-US" dirty="0"/>
              <a:t>Lundi 17 </a:t>
            </a:r>
            <a:r>
              <a:rPr lang="en-US" dirty="0" err="1"/>
              <a:t>juin</a:t>
            </a:r>
            <a:r>
              <a:rPr lang="en-US" dirty="0"/>
              <a:t> 2024</a:t>
            </a:r>
          </a:p>
        </p:txBody>
      </p:sp>
      <p:pic>
        <p:nvPicPr>
          <p:cNvPr id="18" name="Picture Placeholder 17" descr="A picture containing text&#10;&#10;Description automatically generated">
            <a:extLst>
              <a:ext uri="{FF2B5EF4-FFF2-40B4-BE49-F238E27FC236}">
                <a16:creationId xmlns:a16="http://schemas.microsoft.com/office/drawing/2014/main" id="{78330C75-6268-49F2-91F3-973F831681A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68" r="19468"/>
          <a:stretch>
            <a:fillRect/>
          </a:stretch>
        </p:blipFill>
        <p:spPr/>
      </p:pic>
    </p:spTree>
    <p:extLst>
      <p:ext uri="{BB962C8B-B14F-4D97-AF65-F5344CB8AC3E}">
        <p14:creationId xmlns:p14="http://schemas.microsoft.com/office/powerpoint/2010/main" val="193982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83DC7-CDCE-49DA-BAA3-66FE9ABFBA6E}"/>
              </a:ext>
            </a:extLst>
          </p:cNvPr>
          <p:cNvSpPr>
            <a:spLocks noGrp="1"/>
          </p:cNvSpPr>
          <p:nvPr>
            <p:ph type="title"/>
          </p:nvPr>
        </p:nvSpPr>
        <p:spPr>
          <a:xfrm>
            <a:off x="300037" y="-1"/>
            <a:ext cx="11609159" cy="1304925"/>
          </a:xfrm>
        </p:spPr>
        <p:txBody>
          <a:bodyPr anchor="ctr"/>
          <a:lstStyle/>
          <a:p>
            <a:pPr>
              <a:spcAft>
                <a:spcPct val="0"/>
              </a:spcAft>
            </a:pPr>
            <a:r>
              <a:rPr lang="en-US" dirty="0" err="1">
                <a:latin typeface="Arial" panose="020B0604020202020204" pitchFamily="34" charset="0"/>
              </a:rPr>
              <a:t>Histoire</a:t>
            </a:r>
            <a:r>
              <a:rPr lang="en-US" dirty="0">
                <a:latin typeface="Arial" panose="020B0604020202020204" pitchFamily="34" charset="0"/>
              </a:rPr>
              <a:t> de la cryptologie</a:t>
            </a:r>
          </a:p>
        </p:txBody>
      </p:sp>
      <p:sp>
        <p:nvSpPr>
          <p:cNvPr id="28" name="Slide Number Placeholder 27">
            <a:extLst>
              <a:ext uri="{FF2B5EF4-FFF2-40B4-BE49-F238E27FC236}">
                <a16:creationId xmlns:a16="http://schemas.microsoft.com/office/drawing/2014/main" id="{9D7F06DA-39CD-4139-8332-23ADB4C7DEF6}"/>
              </a:ext>
            </a:extLst>
          </p:cNvPr>
          <p:cNvSpPr>
            <a:spLocks noGrp="1"/>
          </p:cNvSpPr>
          <p:nvPr>
            <p:ph type="sldNum" sz="quarter" idx="12"/>
          </p:nvPr>
        </p:nvSpPr>
        <p:spPr/>
        <p:txBody>
          <a:bodyPr/>
          <a:lstStyle/>
          <a:p>
            <a:fld id="{62A42E78-4FE3-4E16-9FB9-64A349BFE3FC}" type="slidenum">
              <a:rPr lang="en-US" smtClean="0"/>
              <a:pPr/>
              <a:t>10</a:t>
            </a:fld>
            <a:endParaRPr lang="en-US" dirty="0"/>
          </a:p>
        </p:txBody>
      </p:sp>
      <p:grpSp>
        <p:nvGrpSpPr>
          <p:cNvPr id="8" name="Group 7">
            <a:extLst>
              <a:ext uri="{FF2B5EF4-FFF2-40B4-BE49-F238E27FC236}">
                <a16:creationId xmlns:a16="http://schemas.microsoft.com/office/drawing/2014/main" id="{4145B1DE-DF08-BAE9-E89A-FE0D16DDEA48}"/>
              </a:ext>
            </a:extLst>
          </p:cNvPr>
          <p:cNvGrpSpPr/>
          <p:nvPr/>
        </p:nvGrpSpPr>
        <p:grpSpPr>
          <a:xfrm>
            <a:off x="2418796" y="2843943"/>
            <a:ext cx="6862698" cy="1552788"/>
            <a:chOff x="541393" y="1168566"/>
            <a:chExt cx="6862698" cy="1552788"/>
          </a:xfrm>
        </p:grpSpPr>
        <p:sp>
          <p:nvSpPr>
            <p:cNvPr id="9" name="Chevron 2">
              <a:extLst>
                <a:ext uri="{FF2B5EF4-FFF2-40B4-BE49-F238E27FC236}">
                  <a16:creationId xmlns:a16="http://schemas.microsoft.com/office/drawing/2014/main" id="{B3FC7DAC-641F-669C-3051-AE1422A41B08}"/>
                </a:ext>
              </a:extLst>
            </p:cNvPr>
            <p:cNvSpPr/>
            <p:nvPr/>
          </p:nvSpPr>
          <p:spPr>
            <a:xfrm>
              <a:off x="541393" y="1558628"/>
              <a:ext cx="1428225" cy="772664"/>
            </a:xfrm>
            <a:prstGeom prst="chevron">
              <a:avLst>
                <a:gd name="adj" fmla="val 4485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0" name="Chevron 8">
              <a:extLst>
                <a:ext uri="{FF2B5EF4-FFF2-40B4-BE49-F238E27FC236}">
                  <a16:creationId xmlns:a16="http://schemas.microsoft.com/office/drawing/2014/main" id="{C0F47F05-B0DE-A785-0A9D-AB04B04E36FB}"/>
                </a:ext>
              </a:extLst>
            </p:cNvPr>
            <p:cNvSpPr/>
            <p:nvPr/>
          </p:nvSpPr>
          <p:spPr>
            <a:xfrm>
              <a:off x="1761977" y="1558628"/>
              <a:ext cx="1428225" cy="772664"/>
            </a:xfrm>
            <a:prstGeom prst="chevron">
              <a:avLst>
                <a:gd name="adj" fmla="val 448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1" name="Chevron 9">
              <a:extLst>
                <a:ext uri="{FF2B5EF4-FFF2-40B4-BE49-F238E27FC236}">
                  <a16:creationId xmlns:a16="http://schemas.microsoft.com/office/drawing/2014/main" id="{E308212C-F470-056C-DF02-5F193D04FB2D}"/>
                </a:ext>
              </a:extLst>
            </p:cNvPr>
            <p:cNvSpPr/>
            <p:nvPr/>
          </p:nvSpPr>
          <p:spPr>
            <a:xfrm>
              <a:off x="2982561" y="1558628"/>
              <a:ext cx="1428225" cy="772664"/>
            </a:xfrm>
            <a:prstGeom prst="chevron">
              <a:avLst>
                <a:gd name="adj" fmla="val 448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Chevron 11">
              <a:extLst>
                <a:ext uri="{FF2B5EF4-FFF2-40B4-BE49-F238E27FC236}">
                  <a16:creationId xmlns:a16="http://schemas.microsoft.com/office/drawing/2014/main" id="{128B6D08-2D9E-B53B-A189-3A8E5B0B5733}"/>
                </a:ext>
              </a:extLst>
            </p:cNvPr>
            <p:cNvSpPr/>
            <p:nvPr/>
          </p:nvSpPr>
          <p:spPr>
            <a:xfrm>
              <a:off x="4184065" y="1558628"/>
              <a:ext cx="1428225" cy="772664"/>
            </a:xfrm>
            <a:prstGeom prst="chevron">
              <a:avLst>
                <a:gd name="adj" fmla="val 448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4" name="Up Arrow 7">
              <a:extLst>
                <a:ext uri="{FF2B5EF4-FFF2-40B4-BE49-F238E27FC236}">
                  <a16:creationId xmlns:a16="http://schemas.microsoft.com/office/drawing/2014/main" id="{C207D554-9D07-8997-6DA5-464A5CC4990F}"/>
                </a:ext>
              </a:extLst>
            </p:cNvPr>
            <p:cNvSpPr/>
            <p:nvPr/>
          </p:nvSpPr>
          <p:spPr>
            <a:xfrm rot="5400000">
              <a:off x="5619866" y="937129"/>
              <a:ext cx="1552788" cy="2015662"/>
            </a:xfrm>
            <a:custGeom>
              <a:avLst/>
              <a:gdLst/>
              <a:ahLst/>
              <a:cxnLst/>
              <a:rect l="l" t="t" r="r" b="b"/>
              <a:pathLst>
                <a:path w="1552788" h="2015662">
                  <a:moveTo>
                    <a:pt x="0" y="736643"/>
                  </a:moveTo>
                  <a:lnTo>
                    <a:pt x="776394" y="0"/>
                  </a:lnTo>
                  <a:lnTo>
                    <a:pt x="1552788" y="736643"/>
                  </a:lnTo>
                  <a:lnTo>
                    <a:pt x="1164591" y="736643"/>
                  </a:lnTo>
                  <a:lnTo>
                    <a:pt x="1164591" y="2015662"/>
                  </a:lnTo>
                  <a:lnTo>
                    <a:pt x="1162556" y="2015662"/>
                  </a:lnTo>
                  <a:lnTo>
                    <a:pt x="776394" y="1669237"/>
                  </a:lnTo>
                  <a:lnTo>
                    <a:pt x="390233" y="2015662"/>
                  </a:lnTo>
                  <a:lnTo>
                    <a:pt x="388197" y="2015662"/>
                  </a:lnTo>
                  <a:lnTo>
                    <a:pt x="388197" y="7366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21" name="TextBox 20">
            <a:extLst>
              <a:ext uri="{FF2B5EF4-FFF2-40B4-BE49-F238E27FC236}">
                <a16:creationId xmlns:a16="http://schemas.microsoft.com/office/drawing/2014/main" id="{D0FFD2B7-6FF0-6421-BD4F-5A3FC1E04FFE}"/>
              </a:ext>
            </a:extLst>
          </p:cNvPr>
          <p:cNvSpPr txBox="1"/>
          <p:nvPr/>
        </p:nvSpPr>
        <p:spPr>
          <a:xfrm>
            <a:off x="7483427" y="4597026"/>
            <a:ext cx="1012018" cy="246221"/>
          </a:xfrm>
          <a:prstGeom prst="rect">
            <a:avLst/>
          </a:prstGeom>
          <a:noFill/>
        </p:spPr>
        <p:txBody>
          <a:bodyPr wrap="square" tIns="0" bIns="0" rtlCol="0" anchor="ctr">
            <a:spAutoFit/>
          </a:bodyPr>
          <a:lstStyle/>
          <a:p>
            <a:pPr algn="ctr"/>
            <a:r>
              <a:rPr lang="en-US" altLang="ko-KR" sz="1600" b="1" dirty="0">
                <a:solidFill>
                  <a:schemeClr val="accent1"/>
                </a:solidFill>
                <a:cs typeface="Arial" pitchFamily="34" charset="0"/>
              </a:rPr>
              <a:t>1990</a:t>
            </a:r>
          </a:p>
        </p:txBody>
      </p:sp>
      <p:sp>
        <p:nvSpPr>
          <p:cNvPr id="22" name="TextBox 21">
            <a:extLst>
              <a:ext uri="{FF2B5EF4-FFF2-40B4-BE49-F238E27FC236}">
                <a16:creationId xmlns:a16="http://schemas.microsoft.com/office/drawing/2014/main" id="{A8CE7EFD-B240-976B-DEDF-A7D33BB7E53F}"/>
              </a:ext>
            </a:extLst>
          </p:cNvPr>
          <p:cNvSpPr txBox="1"/>
          <p:nvPr/>
        </p:nvSpPr>
        <p:spPr>
          <a:xfrm>
            <a:off x="6160724" y="2575520"/>
            <a:ext cx="1012018" cy="246221"/>
          </a:xfrm>
          <a:prstGeom prst="rect">
            <a:avLst/>
          </a:prstGeom>
          <a:noFill/>
        </p:spPr>
        <p:txBody>
          <a:bodyPr wrap="square" tIns="0" bIns="0" rtlCol="0" anchor="ctr">
            <a:spAutoFit/>
          </a:bodyPr>
          <a:lstStyle/>
          <a:p>
            <a:pPr algn="ctr"/>
            <a:r>
              <a:rPr lang="en-US" altLang="ko-KR" sz="1600" b="1" dirty="0">
                <a:solidFill>
                  <a:schemeClr val="accent2"/>
                </a:solidFill>
                <a:cs typeface="Arial" pitchFamily="34" charset="0"/>
              </a:rPr>
              <a:t>1942</a:t>
            </a:r>
          </a:p>
        </p:txBody>
      </p:sp>
      <p:sp>
        <p:nvSpPr>
          <p:cNvPr id="24" name="TextBox 23">
            <a:extLst>
              <a:ext uri="{FF2B5EF4-FFF2-40B4-BE49-F238E27FC236}">
                <a16:creationId xmlns:a16="http://schemas.microsoft.com/office/drawing/2014/main" id="{8E6423C7-4263-5759-C4C1-BBACC15A6C04}"/>
              </a:ext>
            </a:extLst>
          </p:cNvPr>
          <p:cNvSpPr txBox="1"/>
          <p:nvPr/>
        </p:nvSpPr>
        <p:spPr>
          <a:xfrm>
            <a:off x="4941371" y="4597026"/>
            <a:ext cx="1012018" cy="246221"/>
          </a:xfrm>
          <a:prstGeom prst="rect">
            <a:avLst/>
          </a:prstGeom>
          <a:noFill/>
        </p:spPr>
        <p:txBody>
          <a:bodyPr wrap="square" tIns="0" bIns="0" rtlCol="0" anchor="ctr">
            <a:spAutoFit/>
          </a:bodyPr>
          <a:lstStyle/>
          <a:p>
            <a:pPr algn="ctr"/>
            <a:r>
              <a:rPr lang="en-US" altLang="ko-KR" sz="1600" b="1" dirty="0">
                <a:solidFill>
                  <a:schemeClr val="accent4"/>
                </a:solidFill>
                <a:cs typeface="Arial" pitchFamily="34" charset="0"/>
              </a:rPr>
              <a:t>1412</a:t>
            </a:r>
          </a:p>
        </p:txBody>
      </p:sp>
      <p:sp>
        <p:nvSpPr>
          <p:cNvPr id="25" name="TextBox 24">
            <a:extLst>
              <a:ext uri="{FF2B5EF4-FFF2-40B4-BE49-F238E27FC236}">
                <a16:creationId xmlns:a16="http://schemas.microsoft.com/office/drawing/2014/main" id="{B3B3853B-E62E-25A1-5F02-B5E124CACC5E}"/>
              </a:ext>
            </a:extLst>
          </p:cNvPr>
          <p:cNvSpPr txBox="1"/>
          <p:nvPr/>
        </p:nvSpPr>
        <p:spPr>
          <a:xfrm>
            <a:off x="3723569" y="2575521"/>
            <a:ext cx="1012018" cy="246221"/>
          </a:xfrm>
          <a:prstGeom prst="rect">
            <a:avLst/>
          </a:prstGeom>
          <a:noFill/>
        </p:spPr>
        <p:txBody>
          <a:bodyPr wrap="square" tIns="0" bIns="0" rtlCol="0" anchor="ctr">
            <a:spAutoFit/>
          </a:bodyPr>
          <a:lstStyle/>
          <a:p>
            <a:pPr algn="ctr"/>
            <a:r>
              <a:rPr lang="en-US" altLang="ko-KR" sz="1600" b="1" dirty="0">
                <a:solidFill>
                  <a:schemeClr val="accent5"/>
                </a:solidFill>
                <a:cs typeface="Arial" pitchFamily="34" charset="0"/>
              </a:rPr>
              <a:t>- 58</a:t>
            </a:r>
          </a:p>
        </p:txBody>
      </p:sp>
      <p:sp>
        <p:nvSpPr>
          <p:cNvPr id="26" name="TextBox 25">
            <a:extLst>
              <a:ext uri="{FF2B5EF4-FFF2-40B4-BE49-F238E27FC236}">
                <a16:creationId xmlns:a16="http://schemas.microsoft.com/office/drawing/2014/main" id="{AC71354C-A4F7-58F0-3F6D-C96D64F0DF68}"/>
              </a:ext>
            </a:extLst>
          </p:cNvPr>
          <p:cNvSpPr txBox="1"/>
          <p:nvPr/>
        </p:nvSpPr>
        <p:spPr>
          <a:xfrm>
            <a:off x="2461343" y="4597026"/>
            <a:ext cx="1012018" cy="246221"/>
          </a:xfrm>
          <a:prstGeom prst="rect">
            <a:avLst/>
          </a:prstGeom>
          <a:noFill/>
        </p:spPr>
        <p:txBody>
          <a:bodyPr wrap="square" tIns="0" bIns="0" rtlCol="0" anchor="ctr">
            <a:spAutoFit/>
          </a:bodyPr>
          <a:lstStyle/>
          <a:p>
            <a:pPr algn="ctr"/>
            <a:r>
              <a:rPr lang="en-US" altLang="ko-KR" sz="1600" b="1" dirty="0">
                <a:solidFill>
                  <a:schemeClr val="accent6"/>
                </a:solidFill>
                <a:cs typeface="Arial" pitchFamily="34" charset="0"/>
              </a:rPr>
              <a:t>- 4000</a:t>
            </a:r>
          </a:p>
        </p:txBody>
      </p:sp>
      <p:cxnSp>
        <p:nvCxnSpPr>
          <p:cNvPr id="27" name="Straight Connector 26">
            <a:extLst>
              <a:ext uri="{FF2B5EF4-FFF2-40B4-BE49-F238E27FC236}">
                <a16:creationId xmlns:a16="http://schemas.microsoft.com/office/drawing/2014/main" id="{0CB44E7F-7568-7BD4-E346-24113D9E499F}"/>
              </a:ext>
            </a:extLst>
          </p:cNvPr>
          <p:cNvCxnSpPr/>
          <p:nvPr/>
        </p:nvCxnSpPr>
        <p:spPr>
          <a:xfrm>
            <a:off x="2967352" y="4140801"/>
            <a:ext cx="0" cy="32235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304D18E-E330-AF43-A7A3-4C024E7D4937}"/>
              </a:ext>
            </a:extLst>
          </p:cNvPr>
          <p:cNvCxnSpPr/>
          <p:nvPr/>
        </p:nvCxnSpPr>
        <p:spPr>
          <a:xfrm>
            <a:off x="4279421" y="2843943"/>
            <a:ext cx="0" cy="32235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B98A6E-DC77-64BA-8FB4-06EA48A688B0}"/>
              </a:ext>
            </a:extLst>
          </p:cNvPr>
          <p:cNvCxnSpPr/>
          <p:nvPr/>
        </p:nvCxnSpPr>
        <p:spPr>
          <a:xfrm>
            <a:off x="5444204" y="4140801"/>
            <a:ext cx="0" cy="32235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F24C9FAE-485B-7150-F1B5-5528EF43FC36}"/>
              </a:ext>
            </a:extLst>
          </p:cNvPr>
          <p:cNvCxnSpPr/>
          <p:nvPr/>
        </p:nvCxnSpPr>
        <p:spPr>
          <a:xfrm>
            <a:off x="6694911" y="2843943"/>
            <a:ext cx="0" cy="32235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7C620A67-07A0-93D4-DC9F-2ACFC6BC10A3}"/>
              </a:ext>
            </a:extLst>
          </p:cNvPr>
          <p:cNvCxnSpPr/>
          <p:nvPr/>
        </p:nvCxnSpPr>
        <p:spPr>
          <a:xfrm>
            <a:off x="7989436" y="4140801"/>
            <a:ext cx="0" cy="3223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1AEBEA15-60D5-2FF6-518B-462EC0AD86D4}"/>
              </a:ext>
            </a:extLst>
          </p:cNvPr>
          <p:cNvSpPr txBox="1"/>
          <p:nvPr/>
        </p:nvSpPr>
        <p:spPr>
          <a:xfrm>
            <a:off x="2225828" y="4887648"/>
            <a:ext cx="1483047" cy="461665"/>
          </a:xfrm>
          <a:prstGeom prst="rect">
            <a:avLst/>
          </a:prstGeom>
          <a:noFill/>
        </p:spPr>
        <p:txBody>
          <a:bodyPr wrap="square" rtlCol="0">
            <a:spAutoFit/>
          </a:bodyPr>
          <a:lstStyle/>
          <a:p>
            <a:pPr algn="ctr"/>
            <a:r>
              <a:rPr lang="en-US" altLang="ko-KR" sz="1200" dirty="0" err="1">
                <a:solidFill>
                  <a:schemeClr val="accent6">
                    <a:lumMod val="50000"/>
                  </a:schemeClr>
                </a:solidFill>
                <a:cs typeface="Arial" pitchFamily="34" charset="0"/>
              </a:rPr>
              <a:t>Tombe</a:t>
            </a:r>
            <a:r>
              <a:rPr lang="en-US" altLang="ko-KR" sz="1200" dirty="0">
                <a:solidFill>
                  <a:schemeClr val="accent6">
                    <a:lumMod val="50000"/>
                  </a:schemeClr>
                </a:solidFill>
                <a:cs typeface="Arial" pitchFamily="34" charset="0"/>
              </a:rPr>
              <a:t> </a:t>
            </a:r>
            <a:r>
              <a:rPr lang="en-US" altLang="ko-KR" sz="1200" dirty="0" err="1">
                <a:solidFill>
                  <a:schemeClr val="accent6">
                    <a:lumMod val="50000"/>
                  </a:schemeClr>
                </a:solidFill>
                <a:cs typeface="Arial" pitchFamily="34" charset="0"/>
              </a:rPr>
              <a:t>égyptienne</a:t>
            </a:r>
            <a:r>
              <a:rPr lang="en-US" altLang="ko-KR" sz="1200" dirty="0">
                <a:solidFill>
                  <a:schemeClr val="accent6">
                    <a:lumMod val="50000"/>
                  </a:schemeClr>
                </a:solidFill>
                <a:cs typeface="Arial" pitchFamily="34" charset="0"/>
              </a:rPr>
              <a:t> </a:t>
            </a:r>
          </a:p>
          <a:p>
            <a:pPr algn="ctr"/>
            <a:r>
              <a:rPr lang="en-US" altLang="ko-KR" sz="1200" dirty="0" err="1">
                <a:solidFill>
                  <a:schemeClr val="accent6">
                    <a:lumMod val="50000"/>
                  </a:schemeClr>
                </a:solidFill>
                <a:cs typeface="Arial" pitchFamily="34" charset="0"/>
              </a:rPr>
              <a:t>Hiéroglyphes</a:t>
            </a:r>
            <a:endParaRPr lang="en-US" altLang="ko-KR" sz="1200" dirty="0">
              <a:solidFill>
                <a:schemeClr val="accent6">
                  <a:lumMod val="50000"/>
                </a:schemeClr>
              </a:solidFill>
              <a:cs typeface="Arial" pitchFamily="34" charset="0"/>
            </a:endParaRPr>
          </a:p>
        </p:txBody>
      </p:sp>
      <p:sp>
        <p:nvSpPr>
          <p:cNvPr id="1029" name="TextBox 1028">
            <a:extLst>
              <a:ext uri="{FF2B5EF4-FFF2-40B4-BE49-F238E27FC236}">
                <a16:creationId xmlns:a16="http://schemas.microsoft.com/office/drawing/2014/main" id="{0B5E18BB-62F3-3D5B-000C-99BC5BE4D990}"/>
              </a:ext>
            </a:extLst>
          </p:cNvPr>
          <p:cNvSpPr txBox="1"/>
          <p:nvPr/>
        </p:nvSpPr>
        <p:spPr>
          <a:xfrm>
            <a:off x="3537897" y="1887181"/>
            <a:ext cx="1483047" cy="646331"/>
          </a:xfrm>
          <a:prstGeom prst="rect">
            <a:avLst/>
          </a:prstGeom>
          <a:noFill/>
        </p:spPr>
        <p:txBody>
          <a:bodyPr wrap="square" rtlCol="0">
            <a:spAutoFit/>
          </a:bodyPr>
          <a:lstStyle/>
          <a:p>
            <a:pPr algn="ctr"/>
            <a:r>
              <a:rPr lang="en-US" altLang="ko-KR" sz="1200" dirty="0">
                <a:solidFill>
                  <a:schemeClr val="accent5">
                    <a:lumMod val="50000"/>
                  </a:schemeClr>
                </a:solidFill>
                <a:cs typeface="Arial" pitchFamily="34" charset="0"/>
              </a:rPr>
              <a:t>Chiffre de César</a:t>
            </a:r>
          </a:p>
          <a:p>
            <a:pPr algn="ctr"/>
            <a:r>
              <a:rPr lang="en-US" altLang="ko-KR" sz="1200" dirty="0">
                <a:solidFill>
                  <a:schemeClr val="accent5">
                    <a:lumMod val="50000"/>
                  </a:schemeClr>
                </a:solidFill>
                <a:cs typeface="Arial" pitchFamily="34" charset="0"/>
              </a:rPr>
              <a:t>Chiffrement par substitution</a:t>
            </a:r>
          </a:p>
        </p:txBody>
      </p:sp>
      <p:sp>
        <p:nvSpPr>
          <p:cNvPr id="1030" name="TextBox 1029">
            <a:extLst>
              <a:ext uri="{FF2B5EF4-FFF2-40B4-BE49-F238E27FC236}">
                <a16:creationId xmlns:a16="http://schemas.microsoft.com/office/drawing/2014/main" id="{74CF0AEA-65D3-D10F-AA20-928EA826D635}"/>
              </a:ext>
            </a:extLst>
          </p:cNvPr>
          <p:cNvSpPr txBox="1"/>
          <p:nvPr/>
        </p:nvSpPr>
        <p:spPr>
          <a:xfrm>
            <a:off x="4711196" y="4887648"/>
            <a:ext cx="1483047" cy="1015663"/>
          </a:xfrm>
          <a:prstGeom prst="rect">
            <a:avLst/>
          </a:prstGeom>
          <a:noFill/>
        </p:spPr>
        <p:txBody>
          <a:bodyPr wrap="square" rtlCol="0">
            <a:spAutoFit/>
          </a:bodyPr>
          <a:lstStyle/>
          <a:p>
            <a:pPr algn="ctr"/>
            <a:r>
              <a:rPr lang="en-US" altLang="ko-KR" sz="1200" dirty="0">
                <a:solidFill>
                  <a:schemeClr val="accent4">
                    <a:lumMod val="50000"/>
                  </a:schemeClr>
                </a:solidFill>
                <a:cs typeface="Arial" pitchFamily="34" charset="0"/>
              </a:rPr>
              <a:t>1ère cryptanalyse</a:t>
            </a:r>
          </a:p>
          <a:p>
            <a:pPr algn="ctr"/>
            <a:r>
              <a:rPr lang="en-US" altLang="ko-KR" sz="1200" dirty="0" err="1">
                <a:solidFill>
                  <a:schemeClr val="accent4">
                    <a:lumMod val="50000"/>
                  </a:schemeClr>
                </a:solidFill>
                <a:cs typeface="Arial" pitchFamily="34" charset="0"/>
              </a:rPr>
              <a:t>Calcul</a:t>
            </a:r>
            <a:r>
              <a:rPr lang="en-US" altLang="ko-KR" sz="1200" dirty="0">
                <a:solidFill>
                  <a:schemeClr val="accent4">
                    <a:lumMod val="50000"/>
                  </a:schemeClr>
                </a:solidFill>
                <a:cs typeface="Arial" pitchFamily="34" charset="0"/>
              </a:rPr>
              <a:t> de </a:t>
            </a:r>
            <a:r>
              <a:rPr lang="en-US" altLang="ko-KR" sz="1200" dirty="0" err="1">
                <a:solidFill>
                  <a:schemeClr val="accent4">
                    <a:lumMod val="50000"/>
                  </a:schemeClr>
                </a:solidFill>
                <a:cs typeface="Arial" pitchFamily="34" charset="0"/>
              </a:rPr>
              <a:t>fréquence</a:t>
            </a:r>
            <a:r>
              <a:rPr lang="en-US" altLang="ko-KR" sz="1200" dirty="0">
                <a:solidFill>
                  <a:schemeClr val="accent4">
                    <a:lumMod val="50000"/>
                  </a:schemeClr>
                </a:solidFill>
                <a:cs typeface="Arial" pitchFamily="34" charset="0"/>
              </a:rPr>
              <a:t> des </a:t>
            </a:r>
            <a:r>
              <a:rPr lang="en-US" altLang="ko-KR" sz="1200" dirty="0" err="1">
                <a:solidFill>
                  <a:schemeClr val="accent4">
                    <a:lumMod val="50000"/>
                  </a:schemeClr>
                </a:solidFill>
                <a:cs typeface="Arial" pitchFamily="34" charset="0"/>
              </a:rPr>
              <a:t>lettres</a:t>
            </a:r>
            <a:r>
              <a:rPr lang="en-US" altLang="ko-KR" sz="1200" dirty="0">
                <a:solidFill>
                  <a:schemeClr val="accent4">
                    <a:lumMod val="50000"/>
                  </a:schemeClr>
                </a:solidFill>
                <a:cs typeface="Arial" pitchFamily="34" charset="0"/>
              </a:rPr>
              <a:t> d’un message chiffré</a:t>
            </a:r>
          </a:p>
        </p:txBody>
      </p:sp>
      <p:sp>
        <p:nvSpPr>
          <p:cNvPr id="1032" name="TextBox 1031">
            <a:extLst>
              <a:ext uri="{FF2B5EF4-FFF2-40B4-BE49-F238E27FC236}">
                <a16:creationId xmlns:a16="http://schemas.microsoft.com/office/drawing/2014/main" id="{EA89CD7A-7B6E-E831-1555-0693F574178A}"/>
              </a:ext>
            </a:extLst>
          </p:cNvPr>
          <p:cNvSpPr txBox="1"/>
          <p:nvPr/>
        </p:nvSpPr>
        <p:spPr>
          <a:xfrm>
            <a:off x="5953388" y="1520062"/>
            <a:ext cx="1483047" cy="1015663"/>
          </a:xfrm>
          <a:prstGeom prst="rect">
            <a:avLst/>
          </a:prstGeom>
          <a:noFill/>
        </p:spPr>
        <p:txBody>
          <a:bodyPr wrap="square" rtlCol="0">
            <a:spAutoFit/>
          </a:bodyPr>
          <a:lstStyle/>
          <a:p>
            <a:pPr algn="ctr"/>
            <a:r>
              <a:rPr lang="en-US" altLang="ko-KR" sz="1200" dirty="0">
                <a:solidFill>
                  <a:schemeClr val="accent6"/>
                </a:solidFill>
                <a:cs typeface="Arial" pitchFamily="34" charset="0"/>
              </a:rPr>
              <a:t>Alan Turing</a:t>
            </a:r>
          </a:p>
          <a:p>
            <a:pPr algn="ctr"/>
            <a:r>
              <a:rPr lang="en-US" altLang="ko-KR" sz="1200" dirty="0">
                <a:solidFill>
                  <a:schemeClr val="accent6"/>
                </a:solidFill>
                <a:cs typeface="Arial" pitchFamily="34" charset="0"/>
              </a:rPr>
              <a:t>Cryptanalyse de la machine Enigma pendant la 2nde guerre Mondiale</a:t>
            </a:r>
          </a:p>
        </p:txBody>
      </p:sp>
      <p:sp>
        <p:nvSpPr>
          <p:cNvPr id="1033" name="TextBox 1032">
            <a:extLst>
              <a:ext uri="{FF2B5EF4-FFF2-40B4-BE49-F238E27FC236}">
                <a16:creationId xmlns:a16="http://schemas.microsoft.com/office/drawing/2014/main" id="{35B45296-50AE-B357-D1CD-AC20375EA4C5}"/>
              </a:ext>
            </a:extLst>
          </p:cNvPr>
          <p:cNvSpPr txBox="1"/>
          <p:nvPr/>
        </p:nvSpPr>
        <p:spPr>
          <a:xfrm>
            <a:off x="7247912" y="4856697"/>
            <a:ext cx="1483047" cy="461665"/>
          </a:xfrm>
          <a:prstGeom prst="rect">
            <a:avLst/>
          </a:prstGeom>
          <a:noFill/>
        </p:spPr>
        <p:txBody>
          <a:bodyPr wrap="square" rtlCol="0">
            <a:spAutoFit/>
          </a:bodyPr>
          <a:lstStyle/>
          <a:p>
            <a:pPr algn="ctr"/>
            <a:r>
              <a:rPr lang="en-US" altLang="ko-KR" sz="1200" dirty="0">
                <a:cs typeface="Arial" pitchFamily="34" charset="0"/>
              </a:rPr>
              <a:t>Marché des cartes à puce</a:t>
            </a:r>
          </a:p>
        </p:txBody>
      </p:sp>
      <p:pic>
        <p:nvPicPr>
          <p:cNvPr id="1042" name="Picture 8" descr="Le fonctionnement de l'Enigma révélé | Le réseau">
            <a:extLst>
              <a:ext uri="{FF2B5EF4-FFF2-40B4-BE49-F238E27FC236}">
                <a16:creationId xmlns:a16="http://schemas.microsoft.com/office/drawing/2014/main" id="{FED72EC0-2F0E-A4D7-71B7-D723B9BE3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070" y="3407718"/>
            <a:ext cx="616724" cy="4104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43" name="Picture 10" descr="Carte à puce, l'invention française révolutionnaire - BNP Paribas">
            <a:extLst>
              <a:ext uri="{FF2B5EF4-FFF2-40B4-BE49-F238E27FC236}">
                <a16:creationId xmlns:a16="http://schemas.microsoft.com/office/drawing/2014/main" id="{EFF5486C-AEEB-93F2-3382-CFB862EA6A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5"/>
          <a:stretch/>
        </p:blipFill>
        <p:spPr bwMode="auto">
          <a:xfrm>
            <a:off x="7723026" y="3380411"/>
            <a:ext cx="623132" cy="4527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44" name="Picture 12" descr="Écriture hiéroglyphique égyptienne — Wikipédia">
            <a:extLst>
              <a:ext uri="{FF2B5EF4-FFF2-40B4-BE49-F238E27FC236}">
                <a16:creationId xmlns:a16="http://schemas.microsoft.com/office/drawing/2014/main" id="{0CCB8DAA-D1DF-8F64-47FA-7DDDB56B8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2536" y="3387240"/>
            <a:ext cx="560236" cy="4201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45" name="Picture 14" descr="Analyse des fréquences en français (2)">
            <a:extLst>
              <a:ext uri="{FF2B5EF4-FFF2-40B4-BE49-F238E27FC236}">
                <a16:creationId xmlns:a16="http://schemas.microsoft.com/office/drawing/2014/main" id="{02A31547-1A8B-89B0-B4FA-498FBDD70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834" y="3313595"/>
            <a:ext cx="909111" cy="5619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Photo libre de droit de César Cipher Roue banque d'images et plus d'images  libres de droit de Codage et codification - Codage et codification,  Tourniquet - Roulette, Verrouillage des données - iStock">
            <a:extLst>
              <a:ext uri="{FF2B5EF4-FFF2-40B4-BE49-F238E27FC236}">
                <a16:creationId xmlns:a16="http://schemas.microsoft.com/office/drawing/2014/main" id="{D7E5BBCA-0A8E-4DFA-9804-DE875C2408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5903" y="3311248"/>
            <a:ext cx="555538" cy="55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6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barn(inVertical)">
                                      <p:cBhvr>
                                        <p:cTn id="7" dur="500"/>
                                        <p:tgtEl>
                                          <p:spTgt spid="1032"/>
                                        </p:tgtEl>
                                      </p:cBhvr>
                                    </p:animEffect>
                                  </p:childTnLst>
                                </p:cTn>
                              </p:par>
                              <p:par>
                                <p:cTn id="8" presetID="16" presetClass="entr" presetSubtype="21" fill="hold" nodeType="withEffect">
                                  <p:stCondLst>
                                    <p:cond delay="0"/>
                                  </p:stCondLst>
                                  <p:childTnLst>
                                    <p:set>
                                      <p:cBhvr>
                                        <p:cTn id="9" dur="1" fill="hold">
                                          <p:stCondLst>
                                            <p:cond delay="0"/>
                                          </p:stCondLst>
                                        </p:cTn>
                                        <p:tgtEl>
                                          <p:spTgt spid="1042"/>
                                        </p:tgtEl>
                                        <p:attrNameLst>
                                          <p:attrName>style.visibility</p:attrName>
                                        </p:attrNameLst>
                                      </p:cBhvr>
                                      <p:to>
                                        <p:strVal val="visible"/>
                                      </p:to>
                                    </p:set>
                                    <p:animEffect transition="in" filter="barn(inVertical)">
                                      <p:cBhvr>
                                        <p:cTn id="10" dur="500"/>
                                        <p:tgtEl>
                                          <p:spTgt spid="104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par>
                                <p:cTn id="16" presetID="16" presetClass="entr" presetSubtype="21" fill="hold" nodeType="withEffect">
                                  <p:stCondLst>
                                    <p:cond delay="0"/>
                                  </p:stCondLst>
                                  <p:childTnLst>
                                    <p:set>
                                      <p:cBhvr>
                                        <p:cTn id="17" dur="1" fill="hold">
                                          <p:stCondLst>
                                            <p:cond delay="0"/>
                                          </p:stCondLst>
                                        </p:cTn>
                                        <p:tgtEl>
                                          <p:spTgt spid="1025"/>
                                        </p:tgtEl>
                                        <p:attrNameLst>
                                          <p:attrName>style.visibility</p:attrName>
                                        </p:attrNameLst>
                                      </p:cBhvr>
                                      <p:to>
                                        <p:strVal val="visible"/>
                                      </p:to>
                                    </p:set>
                                    <p:animEffect transition="in" filter="barn(inVertical)">
                                      <p:cBhvr>
                                        <p:cTn id="18" dur="500"/>
                                        <p:tgtEl>
                                          <p:spTgt spid="1025"/>
                                        </p:tgtEl>
                                      </p:cBhvr>
                                    </p:animEffect>
                                  </p:childTnLst>
                                </p:cTn>
                              </p:par>
                              <p:par>
                                <p:cTn id="19" presetID="16" presetClass="entr" presetSubtype="21" fill="hold" nodeType="withEffect">
                                  <p:stCondLst>
                                    <p:cond delay="0"/>
                                  </p:stCondLst>
                                  <p:childTnLst>
                                    <p:set>
                                      <p:cBhvr>
                                        <p:cTn id="20" dur="1" fill="hold">
                                          <p:stCondLst>
                                            <p:cond delay="0"/>
                                          </p:stCondLst>
                                        </p:cTn>
                                        <p:tgtEl>
                                          <p:spTgt spid="1043"/>
                                        </p:tgtEl>
                                        <p:attrNameLst>
                                          <p:attrName>style.visibility</p:attrName>
                                        </p:attrNameLst>
                                      </p:cBhvr>
                                      <p:to>
                                        <p:strVal val="visible"/>
                                      </p:to>
                                    </p:set>
                                    <p:animEffect transition="in" filter="barn(inVertical)">
                                      <p:cBhvr>
                                        <p:cTn id="21" dur="500"/>
                                        <p:tgtEl>
                                          <p:spTgt spid="104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033"/>
                                        </p:tgtEl>
                                        <p:attrNameLst>
                                          <p:attrName>style.visibility</p:attrName>
                                        </p:attrNameLst>
                                      </p:cBhvr>
                                      <p:to>
                                        <p:strVal val="visible"/>
                                      </p:to>
                                    </p:set>
                                    <p:animEffect transition="in" filter="barn(inVertical)">
                                      <p:cBhvr>
                                        <p:cTn id="24"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032" grpId="0"/>
      <p:bldP spid="10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2" descr="CARTE A PUCE SLE 5528 - CARTESAPUCE-DISCOUNT™">
            <a:extLst>
              <a:ext uri="{FF2B5EF4-FFF2-40B4-BE49-F238E27FC236}">
                <a16:creationId xmlns:a16="http://schemas.microsoft.com/office/drawing/2014/main" id="{867656D1-4EB4-A220-0AE7-BED6C45C2A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355" b="16529"/>
          <a:stretch/>
        </p:blipFill>
        <p:spPr bwMode="auto">
          <a:xfrm>
            <a:off x="4062851" y="2382946"/>
            <a:ext cx="4066297" cy="26884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50C150-5497-E0CD-D15C-0FB953CF3091}"/>
              </a:ext>
            </a:extLst>
          </p:cNvPr>
          <p:cNvSpPr>
            <a:spLocks noGrp="1"/>
          </p:cNvSpPr>
          <p:nvPr>
            <p:ph type="title"/>
          </p:nvPr>
        </p:nvSpPr>
        <p:spPr/>
        <p:txBody>
          <a:bodyPr/>
          <a:lstStyle/>
          <a:p>
            <a:r>
              <a:rPr lang="en-US" dirty="0"/>
              <a:t>Les cartes à puce dans notre </a:t>
            </a:r>
            <a:r>
              <a:rPr lang="en-US" dirty="0" err="1"/>
              <a:t>quotidien</a:t>
            </a:r>
            <a:endParaRPr lang="en-US" dirty="0"/>
          </a:p>
        </p:txBody>
      </p:sp>
      <p:sp>
        <p:nvSpPr>
          <p:cNvPr id="3" name="Content Placeholder 1">
            <a:extLst>
              <a:ext uri="{FF2B5EF4-FFF2-40B4-BE49-F238E27FC236}">
                <a16:creationId xmlns:a16="http://schemas.microsoft.com/office/drawing/2014/main" id="{F13D094C-BBD1-B41B-8DA8-100ED1255063}"/>
              </a:ext>
            </a:extLst>
          </p:cNvPr>
          <p:cNvSpPr txBox="1">
            <a:spLocks/>
          </p:cNvSpPr>
          <p:nvPr/>
        </p:nvSpPr>
        <p:spPr>
          <a:xfrm>
            <a:off x="611545" y="2467498"/>
            <a:ext cx="3473629" cy="2596461"/>
          </a:xfrm>
          <a:prstGeom prst="rect">
            <a:avLst/>
          </a:prstGeom>
        </p:spPr>
        <p:txBody>
          <a:bodyPr/>
          <a:lstStyle>
            <a:lvl1pPr marL="261938" indent="-261938" algn="l" defTabSz="914400" rtl="0" eaLnBrk="1" latinLnBrk="0" hangingPunct="1">
              <a:lnSpc>
                <a:spcPct val="100000"/>
              </a:lnSpc>
              <a:spcBef>
                <a:spcPts val="1000"/>
              </a:spcBef>
              <a:buClr>
                <a:schemeClr val="tx1"/>
              </a:buClr>
              <a:buFont typeface="Arial" panose="020B0604020202020204" pitchFamily="34" charset="0"/>
              <a:buChar char="•"/>
              <a:defRPr lang="en-US" sz="2400" kern="1200" smtClean="0">
                <a:solidFill>
                  <a:schemeClr val="tx1"/>
                </a:solidFill>
                <a:latin typeface="+mn-lt"/>
                <a:ea typeface="+mn-ea"/>
                <a:cs typeface="+mn-cs"/>
              </a:defRPr>
            </a:lvl1pPr>
            <a:lvl2pPr marL="536575" indent="-266700" algn="l" defTabSz="914400" rtl="0" eaLnBrk="1" latinLnBrk="0" hangingPunct="1">
              <a:lnSpc>
                <a:spcPct val="100000"/>
              </a:lnSpc>
              <a:spcBef>
                <a:spcPts val="600"/>
              </a:spcBef>
              <a:buClr>
                <a:schemeClr val="tx1"/>
              </a:buClr>
              <a:buFont typeface="Arial" panose="020B0604020202020204" pitchFamily="34" charset="0"/>
              <a:buChar char="•"/>
              <a:defRPr lang="en-US" sz="2000" kern="1200" smtClean="0">
                <a:solidFill>
                  <a:schemeClr val="tx1"/>
                </a:solidFill>
                <a:latin typeface="+mn-lt"/>
                <a:ea typeface="+mn-ea"/>
                <a:cs typeface="+mn-cs"/>
              </a:defRPr>
            </a:lvl2pPr>
            <a:lvl3pPr marL="812800" indent="-273050" algn="l" defTabSz="914400" rtl="0" eaLnBrk="1" latinLnBrk="0" hangingPunct="1">
              <a:lnSpc>
                <a:spcPct val="100000"/>
              </a:lnSpc>
              <a:spcBef>
                <a:spcPts val="600"/>
              </a:spcBef>
              <a:buClr>
                <a:schemeClr val="tx1"/>
              </a:buClr>
              <a:buFont typeface="Arial" panose="020B0604020202020204" pitchFamily="34" charset="0"/>
              <a:buChar char="•"/>
              <a:defRPr lang="en-US" sz="1800" kern="1200" smtClean="0">
                <a:solidFill>
                  <a:schemeClr val="tx1"/>
                </a:solidFill>
                <a:latin typeface="+mn-lt"/>
                <a:ea typeface="+mn-ea"/>
                <a:cs typeface="+mn-cs"/>
              </a:defRPr>
            </a:lvl3pPr>
            <a:lvl4pPr marL="987425" indent="-268288" algn="l" defTabSz="914400" rtl="0" eaLnBrk="1" latinLnBrk="0" hangingPunct="1">
              <a:lnSpc>
                <a:spcPct val="100000"/>
              </a:lnSpc>
              <a:spcBef>
                <a:spcPts val="400"/>
              </a:spcBef>
              <a:buClr>
                <a:schemeClr val="tx2"/>
              </a:buClr>
              <a:buFont typeface="Arial" panose="020B0604020202020204" pitchFamily="34" charset="0"/>
              <a:buChar char="•"/>
              <a:defRPr lang="en-US" sz="1600" kern="1200" smtClean="0">
                <a:solidFill>
                  <a:schemeClr val="tx2"/>
                </a:solidFill>
                <a:latin typeface="+mn-lt"/>
                <a:ea typeface="+mn-ea"/>
                <a:cs typeface="+mn-cs"/>
              </a:defRPr>
            </a:lvl4pPr>
            <a:lvl5pPr marL="1160463" indent="-261938" algn="l" defTabSz="914400" rtl="0" eaLnBrk="1" latinLnBrk="0" hangingPunct="1">
              <a:lnSpc>
                <a:spcPct val="100000"/>
              </a:lnSpc>
              <a:spcBef>
                <a:spcPts val="400"/>
              </a:spcBef>
              <a:buClr>
                <a:schemeClr val="tx2"/>
              </a:buClr>
              <a:buFont typeface="Arial" panose="020B0604020202020204" pitchFamily="34" charset="0"/>
              <a:buChar char="•"/>
              <a:defRPr lang="en-US"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fr-FR" sz="1400" dirty="0"/>
              <a:t>Système électronique et informatique permettant d’identifier les personnes de façon unique</a:t>
            </a:r>
          </a:p>
          <a:p>
            <a:pPr>
              <a:buFont typeface="Wingdings" panose="05000000000000000000" pitchFamily="2" charset="2"/>
              <a:buChar char="Ø"/>
            </a:pPr>
            <a:endParaRPr lang="fr-FR" sz="1400" i="1" dirty="0">
              <a:sym typeface="Wingdings" panose="05000000000000000000" pitchFamily="2" charset="2"/>
            </a:endParaRPr>
          </a:p>
          <a:p>
            <a:pPr>
              <a:buFont typeface="Wingdings" panose="05000000000000000000" pitchFamily="2" charset="2"/>
              <a:buChar char="Ø"/>
            </a:pPr>
            <a:r>
              <a:rPr lang="fr-FR" sz="1400" dirty="0">
                <a:sym typeface="Wingdings" panose="05000000000000000000" pitchFamily="2" charset="2"/>
              </a:rPr>
              <a:t>Enfoui dans des objets usuels </a:t>
            </a:r>
            <a:br>
              <a:rPr lang="fr-FR" sz="1400" dirty="0">
                <a:sym typeface="Wingdings" panose="05000000000000000000" pitchFamily="2" charset="2"/>
              </a:rPr>
            </a:br>
            <a:r>
              <a:rPr lang="fr-FR" sz="1400" dirty="0">
                <a:sym typeface="Wingdings" panose="05000000000000000000" pitchFamily="2" charset="2"/>
              </a:rPr>
              <a:t> système embarqué</a:t>
            </a:r>
          </a:p>
          <a:p>
            <a:pPr>
              <a:buFont typeface="Wingdings" panose="05000000000000000000" pitchFamily="2" charset="2"/>
              <a:buChar char="Ø"/>
            </a:pPr>
            <a:endParaRPr lang="fr-FR" sz="1400" dirty="0">
              <a:sym typeface="Wingdings" panose="05000000000000000000" pitchFamily="2" charset="2"/>
            </a:endParaRPr>
          </a:p>
          <a:p>
            <a:pPr>
              <a:buFont typeface="Wingdings" panose="05000000000000000000" pitchFamily="2" charset="2"/>
              <a:buChar char="Ø"/>
            </a:pPr>
            <a:r>
              <a:rPr lang="fr-FR" sz="1400" dirty="0">
                <a:sym typeface="Wingdings" panose="05000000000000000000" pitchFamily="2" charset="2"/>
              </a:rPr>
              <a:t>Données « chiffrées » pour se protéger des attaques</a:t>
            </a:r>
          </a:p>
        </p:txBody>
      </p:sp>
      <p:pic>
        <p:nvPicPr>
          <p:cNvPr id="4" name="Graphic 3" descr="Airplane with solid fill">
            <a:extLst>
              <a:ext uri="{FF2B5EF4-FFF2-40B4-BE49-F238E27FC236}">
                <a16:creationId xmlns:a16="http://schemas.microsoft.com/office/drawing/2014/main" id="{E0E12570-DC55-1CCB-EC7E-D4EE47160B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23342">
            <a:off x="8241340" y="4092546"/>
            <a:ext cx="588604" cy="588604"/>
          </a:xfrm>
          <a:prstGeom prst="rect">
            <a:avLst/>
          </a:prstGeom>
        </p:spPr>
      </p:pic>
      <p:pic>
        <p:nvPicPr>
          <p:cNvPr id="5" name="Graphic 4" descr="Bank with solid fill">
            <a:extLst>
              <a:ext uri="{FF2B5EF4-FFF2-40B4-BE49-F238E27FC236}">
                <a16:creationId xmlns:a16="http://schemas.microsoft.com/office/drawing/2014/main" id="{54FB9524-7766-D4CB-BDA3-05AC74AEC5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4695" y="3337380"/>
            <a:ext cx="588604" cy="588604"/>
          </a:xfrm>
          <a:prstGeom prst="rect">
            <a:avLst/>
          </a:prstGeom>
        </p:spPr>
      </p:pic>
      <p:pic>
        <p:nvPicPr>
          <p:cNvPr id="6" name="Graphic 5" descr="Medical with solid fill">
            <a:extLst>
              <a:ext uri="{FF2B5EF4-FFF2-40B4-BE49-F238E27FC236}">
                <a16:creationId xmlns:a16="http://schemas.microsoft.com/office/drawing/2014/main" id="{D5621A7D-0BB8-73FE-549E-F407498BA2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6304" y="2622434"/>
            <a:ext cx="588604" cy="588604"/>
          </a:xfrm>
          <a:prstGeom prst="rect">
            <a:avLst/>
          </a:prstGeom>
        </p:spPr>
      </p:pic>
      <p:pic>
        <p:nvPicPr>
          <p:cNvPr id="7" name="Graphic 6" descr="Receiver with solid fill">
            <a:extLst>
              <a:ext uri="{FF2B5EF4-FFF2-40B4-BE49-F238E27FC236}">
                <a16:creationId xmlns:a16="http://schemas.microsoft.com/office/drawing/2014/main" id="{F2CFADD4-5DA0-419E-A6FC-B6A8FA342D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7154" y="2009928"/>
            <a:ext cx="446148" cy="446148"/>
          </a:xfrm>
          <a:prstGeom prst="rect">
            <a:avLst/>
          </a:prstGeom>
        </p:spPr>
      </p:pic>
      <p:grpSp>
        <p:nvGrpSpPr>
          <p:cNvPr id="8" name="Google Shape;1745;p34">
            <a:extLst>
              <a:ext uri="{FF2B5EF4-FFF2-40B4-BE49-F238E27FC236}">
                <a16:creationId xmlns:a16="http://schemas.microsoft.com/office/drawing/2014/main" id="{04D76C2E-67C7-1D85-9429-04CCE1F92D23}"/>
              </a:ext>
            </a:extLst>
          </p:cNvPr>
          <p:cNvGrpSpPr/>
          <p:nvPr/>
        </p:nvGrpSpPr>
        <p:grpSpPr>
          <a:xfrm rot="17445038">
            <a:off x="7783541" y="3836219"/>
            <a:ext cx="66720" cy="831360"/>
            <a:chOff x="5117952" y="2967078"/>
            <a:chExt cx="66720" cy="831360"/>
          </a:xfrm>
        </p:grpSpPr>
        <p:sp>
          <p:nvSpPr>
            <p:cNvPr id="9" name="Google Shape;1746;p34">
              <a:extLst>
                <a:ext uri="{FF2B5EF4-FFF2-40B4-BE49-F238E27FC236}">
                  <a16:creationId xmlns:a16="http://schemas.microsoft.com/office/drawing/2014/main" id="{DC202069-66D5-9B8D-AFF1-D14C8EBCDA5B}"/>
                </a:ext>
              </a:extLst>
            </p:cNvPr>
            <p:cNvSpPr/>
            <p:nvPr/>
          </p:nvSpPr>
          <p:spPr>
            <a:xfrm>
              <a:off x="5148448" y="3052806"/>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47;p34">
              <a:extLst>
                <a:ext uri="{FF2B5EF4-FFF2-40B4-BE49-F238E27FC236}">
                  <a16:creationId xmlns:a16="http://schemas.microsoft.com/office/drawing/2014/main" id="{D4899B5A-9F1B-2C40-8BE5-1BC920B4E07B}"/>
                </a:ext>
              </a:extLst>
            </p:cNvPr>
            <p:cNvSpPr/>
            <p:nvPr/>
          </p:nvSpPr>
          <p:spPr>
            <a:xfrm>
              <a:off x="5148448" y="3138534"/>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48;p34">
              <a:extLst>
                <a:ext uri="{FF2B5EF4-FFF2-40B4-BE49-F238E27FC236}">
                  <a16:creationId xmlns:a16="http://schemas.microsoft.com/office/drawing/2014/main" id="{1A515AC9-D842-454E-D046-AD508B3DA637}"/>
                </a:ext>
              </a:extLst>
            </p:cNvPr>
            <p:cNvSpPr/>
            <p:nvPr/>
          </p:nvSpPr>
          <p:spPr>
            <a:xfrm>
              <a:off x="5148448" y="3224262"/>
              <a:ext cx="9536" cy="47648"/>
            </a:xfrm>
            <a:custGeom>
              <a:avLst/>
              <a:gdLst/>
              <a:ahLst/>
              <a:cxnLst/>
              <a:rect l="l" t="t" r="r" b="b"/>
              <a:pathLst>
                <a:path w="298" h="1489" extrusionOk="0">
                  <a:moveTo>
                    <a:pt x="0" y="0"/>
                  </a:moveTo>
                  <a:lnTo>
                    <a:pt x="0" y="1488"/>
                  </a:lnTo>
                  <a:lnTo>
                    <a:pt x="298" y="1488"/>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9;p34">
              <a:extLst>
                <a:ext uri="{FF2B5EF4-FFF2-40B4-BE49-F238E27FC236}">
                  <a16:creationId xmlns:a16="http://schemas.microsoft.com/office/drawing/2014/main" id="{62F40FC7-A183-09AF-0D2E-66416EDEFDCE}"/>
                </a:ext>
              </a:extLst>
            </p:cNvPr>
            <p:cNvSpPr/>
            <p:nvPr/>
          </p:nvSpPr>
          <p:spPr>
            <a:xfrm>
              <a:off x="5148448" y="2967078"/>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50;p34">
              <a:extLst>
                <a:ext uri="{FF2B5EF4-FFF2-40B4-BE49-F238E27FC236}">
                  <a16:creationId xmlns:a16="http://schemas.microsoft.com/office/drawing/2014/main" id="{B240ACDC-3FE7-ABD2-2D23-4D9E92BE92C5}"/>
                </a:ext>
              </a:extLst>
            </p:cNvPr>
            <p:cNvSpPr/>
            <p:nvPr/>
          </p:nvSpPr>
          <p:spPr>
            <a:xfrm>
              <a:off x="5148448" y="3657830"/>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51;p34">
              <a:extLst>
                <a:ext uri="{FF2B5EF4-FFF2-40B4-BE49-F238E27FC236}">
                  <a16:creationId xmlns:a16="http://schemas.microsoft.com/office/drawing/2014/main" id="{0C5BBA37-B58F-0C71-3C3B-A653A60DECEE}"/>
                </a:ext>
              </a:extLst>
            </p:cNvPr>
            <p:cNvSpPr/>
            <p:nvPr/>
          </p:nvSpPr>
          <p:spPr>
            <a:xfrm>
              <a:off x="5148448" y="3572102"/>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52;p34">
              <a:extLst>
                <a:ext uri="{FF2B5EF4-FFF2-40B4-BE49-F238E27FC236}">
                  <a16:creationId xmlns:a16="http://schemas.microsoft.com/office/drawing/2014/main" id="{472923CF-FC68-0772-86A4-2D3637E1E571}"/>
                </a:ext>
              </a:extLst>
            </p:cNvPr>
            <p:cNvSpPr/>
            <p:nvPr/>
          </p:nvSpPr>
          <p:spPr>
            <a:xfrm>
              <a:off x="5148448" y="3481414"/>
              <a:ext cx="9536" cy="47648"/>
            </a:xfrm>
            <a:custGeom>
              <a:avLst/>
              <a:gdLst/>
              <a:ahLst/>
              <a:cxnLst/>
              <a:rect l="l" t="t" r="r" b="b"/>
              <a:pathLst>
                <a:path w="298" h="1489"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53;p34">
              <a:extLst>
                <a:ext uri="{FF2B5EF4-FFF2-40B4-BE49-F238E27FC236}">
                  <a16:creationId xmlns:a16="http://schemas.microsoft.com/office/drawing/2014/main" id="{B31DE4A8-1D68-D913-CB3F-67542E2ADBA6}"/>
                </a:ext>
              </a:extLst>
            </p:cNvPr>
            <p:cNvSpPr/>
            <p:nvPr/>
          </p:nvSpPr>
          <p:spPr>
            <a:xfrm>
              <a:off x="5148448" y="3395686"/>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54;p34">
              <a:extLst>
                <a:ext uri="{FF2B5EF4-FFF2-40B4-BE49-F238E27FC236}">
                  <a16:creationId xmlns:a16="http://schemas.microsoft.com/office/drawing/2014/main" id="{B9710629-F22D-B52F-CBE2-39A8ABB552FA}"/>
                </a:ext>
              </a:extLst>
            </p:cNvPr>
            <p:cNvSpPr/>
            <p:nvPr/>
          </p:nvSpPr>
          <p:spPr>
            <a:xfrm>
              <a:off x="5148448" y="3309958"/>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55;p34">
              <a:extLst>
                <a:ext uri="{FF2B5EF4-FFF2-40B4-BE49-F238E27FC236}">
                  <a16:creationId xmlns:a16="http://schemas.microsoft.com/office/drawing/2014/main" id="{72E4124A-5FEE-D149-A746-097357665003}"/>
                </a:ext>
              </a:extLst>
            </p:cNvPr>
            <p:cNvSpPr/>
            <p:nvPr/>
          </p:nvSpPr>
          <p:spPr>
            <a:xfrm>
              <a:off x="5117952" y="3731750"/>
              <a:ext cx="66720" cy="66688"/>
            </a:xfrm>
            <a:custGeom>
              <a:avLst/>
              <a:gdLst/>
              <a:ahLst/>
              <a:cxnLst/>
              <a:rect l="l" t="t" r="r" b="b"/>
              <a:pathLst>
                <a:path w="2085" h="2084" extrusionOk="0">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745;p34">
            <a:extLst>
              <a:ext uri="{FF2B5EF4-FFF2-40B4-BE49-F238E27FC236}">
                <a16:creationId xmlns:a16="http://schemas.microsoft.com/office/drawing/2014/main" id="{F52A9D26-B8C2-5444-306B-F84DF73954F1}"/>
              </a:ext>
            </a:extLst>
          </p:cNvPr>
          <p:cNvGrpSpPr/>
          <p:nvPr/>
        </p:nvGrpSpPr>
        <p:grpSpPr>
          <a:xfrm rot="16200000">
            <a:off x="7755614" y="3278135"/>
            <a:ext cx="66720" cy="831360"/>
            <a:chOff x="5117952" y="2967078"/>
            <a:chExt cx="66720" cy="831360"/>
          </a:xfrm>
        </p:grpSpPr>
        <p:sp>
          <p:nvSpPr>
            <p:cNvPr id="20" name="Google Shape;1746;p34">
              <a:extLst>
                <a:ext uri="{FF2B5EF4-FFF2-40B4-BE49-F238E27FC236}">
                  <a16:creationId xmlns:a16="http://schemas.microsoft.com/office/drawing/2014/main" id="{31EAA74D-BA28-C5B7-BA05-7A1F8F32F3B9}"/>
                </a:ext>
              </a:extLst>
            </p:cNvPr>
            <p:cNvSpPr/>
            <p:nvPr/>
          </p:nvSpPr>
          <p:spPr>
            <a:xfrm>
              <a:off x="5148448" y="3052806"/>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7;p34">
              <a:extLst>
                <a:ext uri="{FF2B5EF4-FFF2-40B4-BE49-F238E27FC236}">
                  <a16:creationId xmlns:a16="http://schemas.microsoft.com/office/drawing/2014/main" id="{35E60EDC-44EC-B402-E9E8-BC50BDEE16F1}"/>
                </a:ext>
              </a:extLst>
            </p:cNvPr>
            <p:cNvSpPr/>
            <p:nvPr/>
          </p:nvSpPr>
          <p:spPr>
            <a:xfrm>
              <a:off x="5148448" y="3138534"/>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48;p34">
              <a:extLst>
                <a:ext uri="{FF2B5EF4-FFF2-40B4-BE49-F238E27FC236}">
                  <a16:creationId xmlns:a16="http://schemas.microsoft.com/office/drawing/2014/main" id="{4B1A625E-454B-800D-2613-32535BE64D6B}"/>
                </a:ext>
              </a:extLst>
            </p:cNvPr>
            <p:cNvSpPr/>
            <p:nvPr/>
          </p:nvSpPr>
          <p:spPr>
            <a:xfrm>
              <a:off x="5148448" y="3224262"/>
              <a:ext cx="9536" cy="47648"/>
            </a:xfrm>
            <a:custGeom>
              <a:avLst/>
              <a:gdLst/>
              <a:ahLst/>
              <a:cxnLst/>
              <a:rect l="l" t="t" r="r" b="b"/>
              <a:pathLst>
                <a:path w="298" h="1489" extrusionOk="0">
                  <a:moveTo>
                    <a:pt x="0" y="0"/>
                  </a:moveTo>
                  <a:lnTo>
                    <a:pt x="0" y="1488"/>
                  </a:lnTo>
                  <a:lnTo>
                    <a:pt x="298" y="1488"/>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9;p34">
              <a:extLst>
                <a:ext uri="{FF2B5EF4-FFF2-40B4-BE49-F238E27FC236}">
                  <a16:creationId xmlns:a16="http://schemas.microsoft.com/office/drawing/2014/main" id="{F08FE462-A3AA-9586-F5EA-94B95B11D01B}"/>
                </a:ext>
              </a:extLst>
            </p:cNvPr>
            <p:cNvSpPr/>
            <p:nvPr/>
          </p:nvSpPr>
          <p:spPr>
            <a:xfrm>
              <a:off x="5148448" y="2967078"/>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0;p34">
              <a:extLst>
                <a:ext uri="{FF2B5EF4-FFF2-40B4-BE49-F238E27FC236}">
                  <a16:creationId xmlns:a16="http://schemas.microsoft.com/office/drawing/2014/main" id="{62F5BD86-8DEE-A759-2F60-C26B4856CBB1}"/>
                </a:ext>
              </a:extLst>
            </p:cNvPr>
            <p:cNvSpPr/>
            <p:nvPr/>
          </p:nvSpPr>
          <p:spPr>
            <a:xfrm>
              <a:off x="5148448" y="3657830"/>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51;p34">
              <a:extLst>
                <a:ext uri="{FF2B5EF4-FFF2-40B4-BE49-F238E27FC236}">
                  <a16:creationId xmlns:a16="http://schemas.microsoft.com/office/drawing/2014/main" id="{5B7EEC86-590A-5715-EFC9-BD75EE8543BF}"/>
                </a:ext>
              </a:extLst>
            </p:cNvPr>
            <p:cNvSpPr/>
            <p:nvPr/>
          </p:nvSpPr>
          <p:spPr>
            <a:xfrm>
              <a:off x="5148448" y="3572102"/>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52;p34">
              <a:extLst>
                <a:ext uri="{FF2B5EF4-FFF2-40B4-BE49-F238E27FC236}">
                  <a16:creationId xmlns:a16="http://schemas.microsoft.com/office/drawing/2014/main" id="{12EA57B1-9306-1175-4757-66841BA86A63}"/>
                </a:ext>
              </a:extLst>
            </p:cNvPr>
            <p:cNvSpPr/>
            <p:nvPr/>
          </p:nvSpPr>
          <p:spPr>
            <a:xfrm>
              <a:off x="5148448" y="3481414"/>
              <a:ext cx="9536" cy="47648"/>
            </a:xfrm>
            <a:custGeom>
              <a:avLst/>
              <a:gdLst/>
              <a:ahLst/>
              <a:cxnLst/>
              <a:rect l="l" t="t" r="r" b="b"/>
              <a:pathLst>
                <a:path w="298" h="1489"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53;p34">
              <a:extLst>
                <a:ext uri="{FF2B5EF4-FFF2-40B4-BE49-F238E27FC236}">
                  <a16:creationId xmlns:a16="http://schemas.microsoft.com/office/drawing/2014/main" id="{FD9D064F-5E4B-A085-BCB0-9CD468147C23}"/>
                </a:ext>
              </a:extLst>
            </p:cNvPr>
            <p:cNvSpPr/>
            <p:nvPr/>
          </p:nvSpPr>
          <p:spPr>
            <a:xfrm>
              <a:off x="5148448" y="3395686"/>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4;p34">
              <a:extLst>
                <a:ext uri="{FF2B5EF4-FFF2-40B4-BE49-F238E27FC236}">
                  <a16:creationId xmlns:a16="http://schemas.microsoft.com/office/drawing/2014/main" id="{DE0FF38A-94FC-1DC3-2D34-E32065C1A861}"/>
                </a:ext>
              </a:extLst>
            </p:cNvPr>
            <p:cNvSpPr/>
            <p:nvPr/>
          </p:nvSpPr>
          <p:spPr>
            <a:xfrm>
              <a:off x="5148448" y="3309958"/>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55;p34">
              <a:extLst>
                <a:ext uri="{FF2B5EF4-FFF2-40B4-BE49-F238E27FC236}">
                  <a16:creationId xmlns:a16="http://schemas.microsoft.com/office/drawing/2014/main" id="{F727964A-7214-2332-0068-B8E6792DA539}"/>
                </a:ext>
              </a:extLst>
            </p:cNvPr>
            <p:cNvSpPr/>
            <p:nvPr/>
          </p:nvSpPr>
          <p:spPr>
            <a:xfrm>
              <a:off x="5117952" y="3731750"/>
              <a:ext cx="66720" cy="66688"/>
            </a:xfrm>
            <a:custGeom>
              <a:avLst/>
              <a:gdLst/>
              <a:ahLst/>
              <a:cxnLst/>
              <a:rect l="l" t="t" r="r" b="b"/>
              <a:pathLst>
                <a:path w="2085" h="2084" extrusionOk="0">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745;p34">
            <a:extLst>
              <a:ext uri="{FF2B5EF4-FFF2-40B4-BE49-F238E27FC236}">
                <a16:creationId xmlns:a16="http://schemas.microsoft.com/office/drawing/2014/main" id="{14A4D1D3-CE44-30EA-95FB-F10B0C22D538}"/>
              </a:ext>
            </a:extLst>
          </p:cNvPr>
          <p:cNvGrpSpPr/>
          <p:nvPr/>
        </p:nvGrpSpPr>
        <p:grpSpPr>
          <a:xfrm rot="14563556">
            <a:off x="7816581" y="2754953"/>
            <a:ext cx="66720" cy="831360"/>
            <a:chOff x="5117952" y="2967078"/>
            <a:chExt cx="66720" cy="831360"/>
          </a:xfrm>
        </p:grpSpPr>
        <p:sp>
          <p:nvSpPr>
            <p:cNvPr id="31" name="Google Shape;1746;p34">
              <a:extLst>
                <a:ext uri="{FF2B5EF4-FFF2-40B4-BE49-F238E27FC236}">
                  <a16:creationId xmlns:a16="http://schemas.microsoft.com/office/drawing/2014/main" id="{97082542-ECF8-F9E6-F7FB-9BB7454C2DDB}"/>
                </a:ext>
              </a:extLst>
            </p:cNvPr>
            <p:cNvSpPr/>
            <p:nvPr/>
          </p:nvSpPr>
          <p:spPr>
            <a:xfrm>
              <a:off x="5148448" y="3052806"/>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47;p34">
              <a:extLst>
                <a:ext uri="{FF2B5EF4-FFF2-40B4-BE49-F238E27FC236}">
                  <a16:creationId xmlns:a16="http://schemas.microsoft.com/office/drawing/2014/main" id="{8E13E7DA-21E8-A87B-16A9-B2985730869F}"/>
                </a:ext>
              </a:extLst>
            </p:cNvPr>
            <p:cNvSpPr/>
            <p:nvPr/>
          </p:nvSpPr>
          <p:spPr>
            <a:xfrm>
              <a:off x="5148448" y="3138534"/>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48;p34">
              <a:extLst>
                <a:ext uri="{FF2B5EF4-FFF2-40B4-BE49-F238E27FC236}">
                  <a16:creationId xmlns:a16="http://schemas.microsoft.com/office/drawing/2014/main" id="{B228E07B-F881-530A-C4B9-9E3963241483}"/>
                </a:ext>
              </a:extLst>
            </p:cNvPr>
            <p:cNvSpPr/>
            <p:nvPr/>
          </p:nvSpPr>
          <p:spPr>
            <a:xfrm>
              <a:off x="5148448" y="3224262"/>
              <a:ext cx="9536" cy="47648"/>
            </a:xfrm>
            <a:custGeom>
              <a:avLst/>
              <a:gdLst/>
              <a:ahLst/>
              <a:cxnLst/>
              <a:rect l="l" t="t" r="r" b="b"/>
              <a:pathLst>
                <a:path w="298" h="1489" extrusionOk="0">
                  <a:moveTo>
                    <a:pt x="0" y="0"/>
                  </a:moveTo>
                  <a:lnTo>
                    <a:pt x="0" y="1488"/>
                  </a:lnTo>
                  <a:lnTo>
                    <a:pt x="298" y="1488"/>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49;p34">
              <a:extLst>
                <a:ext uri="{FF2B5EF4-FFF2-40B4-BE49-F238E27FC236}">
                  <a16:creationId xmlns:a16="http://schemas.microsoft.com/office/drawing/2014/main" id="{76365D77-B7ED-7348-5876-D7B67A1C2B23}"/>
                </a:ext>
              </a:extLst>
            </p:cNvPr>
            <p:cNvSpPr/>
            <p:nvPr/>
          </p:nvSpPr>
          <p:spPr>
            <a:xfrm>
              <a:off x="5148448" y="2967078"/>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50;p34">
              <a:extLst>
                <a:ext uri="{FF2B5EF4-FFF2-40B4-BE49-F238E27FC236}">
                  <a16:creationId xmlns:a16="http://schemas.microsoft.com/office/drawing/2014/main" id="{8F07F787-2C84-AE64-FF3E-580BA2C5FDD6}"/>
                </a:ext>
              </a:extLst>
            </p:cNvPr>
            <p:cNvSpPr/>
            <p:nvPr/>
          </p:nvSpPr>
          <p:spPr>
            <a:xfrm>
              <a:off x="5148448" y="3657830"/>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51;p34">
              <a:extLst>
                <a:ext uri="{FF2B5EF4-FFF2-40B4-BE49-F238E27FC236}">
                  <a16:creationId xmlns:a16="http://schemas.microsoft.com/office/drawing/2014/main" id="{D1EE9180-6329-AF15-487E-D3D29EF84DDC}"/>
                </a:ext>
              </a:extLst>
            </p:cNvPr>
            <p:cNvSpPr/>
            <p:nvPr/>
          </p:nvSpPr>
          <p:spPr>
            <a:xfrm>
              <a:off x="5148448" y="3572102"/>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2;p34">
              <a:extLst>
                <a:ext uri="{FF2B5EF4-FFF2-40B4-BE49-F238E27FC236}">
                  <a16:creationId xmlns:a16="http://schemas.microsoft.com/office/drawing/2014/main" id="{8289D8A3-CF38-280F-9DF9-99810FD04510}"/>
                </a:ext>
              </a:extLst>
            </p:cNvPr>
            <p:cNvSpPr/>
            <p:nvPr/>
          </p:nvSpPr>
          <p:spPr>
            <a:xfrm>
              <a:off x="5148448" y="3481414"/>
              <a:ext cx="9536" cy="47648"/>
            </a:xfrm>
            <a:custGeom>
              <a:avLst/>
              <a:gdLst/>
              <a:ahLst/>
              <a:cxnLst/>
              <a:rect l="l" t="t" r="r" b="b"/>
              <a:pathLst>
                <a:path w="298" h="1489"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53;p34">
              <a:extLst>
                <a:ext uri="{FF2B5EF4-FFF2-40B4-BE49-F238E27FC236}">
                  <a16:creationId xmlns:a16="http://schemas.microsoft.com/office/drawing/2014/main" id="{828BB47B-C9DB-7204-7A70-B171947D675D}"/>
                </a:ext>
              </a:extLst>
            </p:cNvPr>
            <p:cNvSpPr/>
            <p:nvPr/>
          </p:nvSpPr>
          <p:spPr>
            <a:xfrm>
              <a:off x="5148448" y="3395686"/>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54;p34">
              <a:extLst>
                <a:ext uri="{FF2B5EF4-FFF2-40B4-BE49-F238E27FC236}">
                  <a16:creationId xmlns:a16="http://schemas.microsoft.com/office/drawing/2014/main" id="{DCC54B62-C8C9-6EB5-B696-BD8860CC21FF}"/>
                </a:ext>
              </a:extLst>
            </p:cNvPr>
            <p:cNvSpPr/>
            <p:nvPr/>
          </p:nvSpPr>
          <p:spPr>
            <a:xfrm>
              <a:off x="5148448" y="3309958"/>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55;p34">
              <a:extLst>
                <a:ext uri="{FF2B5EF4-FFF2-40B4-BE49-F238E27FC236}">
                  <a16:creationId xmlns:a16="http://schemas.microsoft.com/office/drawing/2014/main" id="{1ABCBEB9-7951-26F6-27CA-41FDFE27D665}"/>
                </a:ext>
              </a:extLst>
            </p:cNvPr>
            <p:cNvSpPr/>
            <p:nvPr/>
          </p:nvSpPr>
          <p:spPr>
            <a:xfrm>
              <a:off x="5117952" y="3731750"/>
              <a:ext cx="66720" cy="66688"/>
            </a:xfrm>
            <a:custGeom>
              <a:avLst/>
              <a:gdLst/>
              <a:ahLst/>
              <a:cxnLst/>
              <a:rect l="l" t="t" r="r" b="b"/>
              <a:pathLst>
                <a:path w="2085" h="2084" extrusionOk="0">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745;p34">
            <a:extLst>
              <a:ext uri="{FF2B5EF4-FFF2-40B4-BE49-F238E27FC236}">
                <a16:creationId xmlns:a16="http://schemas.microsoft.com/office/drawing/2014/main" id="{B79B0149-16F6-4E24-309C-C39B2876CF93}"/>
              </a:ext>
            </a:extLst>
          </p:cNvPr>
          <p:cNvGrpSpPr/>
          <p:nvPr/>
        </p:nvGrpSpPr>
        <p:grpSpPr>
          <a:xfrm rot="13893605">
            <a:off x="7875156" y="2184293"/>
            <a:ext cx="66720" cy="831360"/>
            <a:chOff x="5117952" y="2967078"/>
            <a:chExt cx="66720" cy="831360"/>
          </a:xfrm>
        </p:grpSpPr>
        <p:sp>
          <p:nvSpPr>
            <p:cNvPr id="42" name="Google Shape;1746;p34">
              <a:extLst>
                <a:ext uri="{FF2B5EF4-FFF2-40B4-BE49-F238E27FC236}">
                  <a16:creationId xmlns:a16="http://schemas.microsoft.com/office/drawing/2014/main" id="{C664FDA6-C5B0-3869-81B0-3AC2CE104024}"/>
                </a:ext>
              </a:extLst>
            </p:cNvPr>
            <p:cNvSpPr/>
            <p:nvPr/>
          </p:nvSpPr>
          <p:spPr>
            <a:xfrm>
              <a:off x="5148448" y="3052806"/>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34">
              <a:extLst>
                <a:ext uri="{FF2B5EF4-FFF2-40B4-BE49-F238E27FC236}">
                  <a16:creationId xmlns:a16="http://schemas.microsoft.com/office/drawing/2014/main" id="{06856023-6637-6CAD-AB9B-9630C7F9DBBB}"/>
                </a:ext>
              </a:extLst>
            </p:cNvPr>
            <p:cNvSpPr/>
            <p:nvPr/>
          </p:nvSpPr>
          <p:spPr>
            <a:xfrm>
              <a:off x="5148448" y="3138534"/>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48;p34">
              <a:extLst>
                <a:ext uri="{FF2B5EF4-FFF2-40B4-BE49-F238E27FC236}">
                  <a16:creationId xmlns:a16="http://schemas.microsoft.com/office/drawing/2014/main" id="{B4D2A256-5FA8-EE29-0E1E-98E8CAE6242E}"/>
                </a:ext>
              </a:extLst>
            </p:cNvPr>
            <p:cNvSpPr/>
            <p:nvPr/>
          </p:nvSpPr>
          <p:spPr>
            <a:xfrm>
              <a:off x="5148448" y="3224262"/>
              <a:ext cx="9536" cy="47648"/>
            </a:xfrm>
            <a:custGeom>
              <a:avLst/>
              <a:gdLst/>
              <a:ahLst/>
              <a:cxnLst/>
              <a:rect l="l" t="t" r="r" b="b"/>
              <a:pathLst>
                <a:path w="298" h="1489" extrusionOk="0">
                  <a:moveTo>
                    <a:pt x="0" y="0"/>
                  </a:moveTo>
                  <a:lnTo>
                    <a:pt x="0" y="1488"/>
                  </a:lnTo>
                  <a:lnTo>
                    <a:pt x="298" y="1488"/>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34">
              <a:extLst>
                <a:ext uri="{FF2B5EF4-FFF2-40B4-BE49-F238E27FC236}">
                  <a16:creationId xmlns:a16="http://schemas.microsoft.com/office/drawing/2014/main" id="{7AF36E7B-4AB0-4FEB-C86F-AAF7CD48AE51}"/>
                </a:ext>
              </a:extLst>
            </p:cNvPr>
            <p:cNvSpPr/>
            <p:nvPr/>
          </p:nvSpPr>
          <p:spPr>
            <a:xfrm>
              <a:off x="5148448" y="2967078"/>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34">
              <a:extLst>
                <a:ext uri="{FF2B5EF4-FFF2-40B4-BE49-F238E27FC236}">
                  <a16:creationId xmlns:a16="http://schemas.microsoft.com/office/drawing/2014/main" id="{6D23CB45-17FD-367B-C7C3-1E21450EAD1C}"/>
                </a:ext>
              </a:extLst>
            </p:cNvPr>
            <p:cNvSpPr/>
            <p:nvPr/>
          </p:nvSpPr>
          <p:spPr>
            <a:xfrm>
              <a:off x="5148448" y="3657830"/>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34">
              <a:extLst>
                <a:ext uri="{FF2B5EF4-FFF2-40B4-BE49-F238E27FC236}">
                  <a16:creationId xmlns:a16="http://schemas.microsoft.com/office/drawing/2014/main" id="{30610679-C2D6-D77F-BF27-BAAA401793D6}"/>
                </a:ext>
              </a:extLst>
            </p:cNvPr>
            <p:cNvSpPr/>
            <p:nvPr/>
          </p:nvSpPr>
          <p:spPr>
            <a:xfrm>
              <a:off x="5148448" y="3572102"/>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34">
              <a:extLst>
                <a:ext uri="{FF2B5EF4-FFF2-40B4-BE49-F238E27FC236}">
                  <a16:creationId xmlns:a16="http://schemas.microsoft.com/office/drawing/2014/main" id="{025EE323-D2E9-ED1E-A02C-9626A4E676E0}"/>
                </a:ext>
              </a:extLst>
            </p:cNvPr>
            <p:cNvSpPr/>
            <p:nvPr/>
          </p:nvSpPr>
          <p:spPr>
            <a:xfrm>
              <a:off x="5148448" y="3481414"/>
              <a:ext cx="9536" cy="47648"/>
            </a:xfrm>
            <a:custGeom>
              <a:avLst/>
              <a:gdLst/>
              <a:ahLst/>
              <a:cxnLst/>
              <a:rect l="l" t="t" r="r" b="b"/>
              <a:pathLst>
                <a:path w="298" h="1489"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34">
              <a:extLst>
                <a:ext uri="{FF2B5EF4-FFF2-40B4-BE49-F238E27FC236}">
                  <a16:creationId xmlns:a16="http://schemas.microsoft.com/office/drawing/2014/main" id="{BC140B75-5241-0278-1407-04FFFD452EA0}"/>
                </a:ext>
              </a:extLst>
            </p:cNvPr>
            <p:cNvSpPr/>
            <p:nvPr/>
          </p:nvSpPr>
          <p:spPr>
            <a:xfrm>
              <a:off x="5148448" y="3395686"/>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4;p34">
              <a:extLst>
                <a:ext uri="{FF2B5EF4-FFF2-40B4-BE49-F238E27FC236}">
                  <a16:creationId xmlns:a16="http://schemas.microsoft.com/office/drawing/2014/main" id="{4642C025-4210-64BA-5B11-3101B898AD6E}"/>
                </a:ext>
              </a:extLst>
            </p:cNvPr>
            <p:cNvSpPr/>
            <p:nvPr/>
          </p:nvSpPr>
          <p:spPr>
            <a:xfrm>
              <a:off x="5148448" y="3309958"/>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5;p34">
              <a:extLst>
                <a:ext uri="{FF2B5EF4-FFF2-40B4-BE49-F238E27FC236}">
                  <a16:creationId xmlns:a16="http://schemas.microsoft.com/office/drawing/2014/main" id="{27D8C953-8A68-2A4D-7841-E52CF52AD12A}"/>
                </a:ext>
              </a:extLst>
            </p:cNvPr>
            <p:cNvSpPr/>
            <p:nvPr/>
          </p:nvSpPr>
          <p:spPr>
            <a:xfrm>
              <a:off x="5117952" y="3731750"/>
              <a:ext cx="66720" cy="66688"/>
            </a:xfrm>
            <a:custGeom>
              <a:avLst/>
              <a:gdLst/>
              <a:ahLst/>
              <a:cxnLst/>
              <a:rect l="l" t="t" r="r" b="b"/>
              <a:pathLst>
                <a:path w="2085" h="2084" extrusionOk="0">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122C015C-C64E-E63E-3F2D-51A34828A7EA}"/>
              </a:ext>
            </a:extLst>
          </p:cNvPr>
          <p:cNvSpPr txBox="1"/>
          <p:nvPr/>
        </p:nvSpPr>
        <p:spPr>
          <a:xfrm>
            <a:off x="8773179" y="2082771"/>
            <a:ext cx="2618983" cy="253916"/>
          </a:xfrm>
          <a:prstGeom prst="rect">
            <a:avLst/>
          </a:prstGeom>
          <a:noFill/>
        </p:spPr>
        <p:txBody>
          <a:bodyPr wrap="square" rtlCol="0">
            <a:spAutoFit/>
          </a:bodyPr>
          <a:lstStyle/>
          <a:p>
            <a:pPr algn="l"/>
            <a:r>
              <a:rPr lang="en-US" sz="1050" dirty="0" err="1">
                <a:solidFill>
                  <a:schemeClr val="bg2">
                    <a:lumMod val="10000"/>
                  </a:schemeClr>
                </a:solidFill>
              </a:rPr>
              <a:t>Télécommunications</a:t>
            </a:r>
            <a:r>
              <a:rPr lang="en-US" sz="1050" dirty="0">
                <a:solidFill>
                  <a:schemeClr val="bg2">
                    <a:lumMod val="10000"/>
                  </a:schemeClr>
                </a:solidFill>
              </a:rPr>
              <a:t> (carte à puce SIM)</a:t>
            </a:r>
            <a:endParaRPr lang="en-US" sz="1200" dirty="0">
              <a:solidFill>
                <a:schemeClr val="bg2">
                  <a:lumMod val="10000"/>
                </a:schemeClr>
              </a:solidFill>
            </a:endParaRPr>
          </a:p>
        </p:txBody>
      </p:sp>
      <p:sp>
        <p:nvSpPr>
          <p:cNvPr id="53" name="TextBox 52">
            <a:extLst>
              <a:ext uri="{FF2B5EF4-FFF2-40B4-BE49-F238E27FC236}">
                <a16:creationId xmlns:a16="http://schemas.microsoft.com/office/drawing/2014/main" id="{AF8FEC3B-49C0-50D7-9E79-0236C680A3F2}"/>
              </a:ext>
            </a:extLst>
          </p:cNvPr>
          <p:cNvSpPr txBox="1"/>
          <p:nvPr/>
        </p:nvSpPr>
        <p:spPr>
          <a:xfrm>
            <a:off x="8791325" y="2776790"/>
            <a:ext cx="2357429" cy="253916"/>
          </a:xfrm>
          <a:prstGeom prst="rect">
            <a:avLst/>
          </a:prstGeom>
          <a:noFill/>
        </p:spPr>
        <p:txBody>
          <a:bodyPr wrap="square" rtlCol="0">
            <a:spAutoFit/>
          </a:bodyPr>
          <a:lstStyle/>
          <a:p>
            <a:pPr algn="l"/>
            <a:r>
              <a:rPr lang="en-US" sz="1050" dirty="0" err="1">
                <a:solidFill>
                  <a:schemeClr val="bg2">
                    <a:lumMod val="10000"/>
                  </a:schemeClr>
                </a:solidFill>
              </a:rPr>
              <a:t>Médical</a:t>
            </a:r>
            <a:r>
              <a:rPr lang="en-US" sz="1050" dirty="0">
                <a:solidFill>
                  <a:schemeClr val="bg2">
                    <a:lumMod val="10000"/>
                  </a:schemeClr>
                </a:solidFill>
              </a:rPr>
              <a:t> (carte à puce </a:t>
            </a:r>
            <a:r>
              <a:rPr lang="en-US" sz="1050" dirty="0" err="1">
                <a:solidFill>
                  <a:schemeClr val="bg2">
                    <a:lumMod val="10000"/>
                  </a:schemeClr>
                </a:solidFill>
              </a:rPr>
              <a:t>vitale</a:t>
            </a:r>
            <a:r>
              <a:rPr lang="en-US" sz="1050" dirty="0">
                <a:solidFill>
                  <a:schemeClr val="bg2">
                    <a:lumMod val="10000"/>
                  </a:schemeClr>
                </a:solidFill>
              </a:rPr>
              <a:t>)</a:t>
            </a:r>
            <a:endParaRPr lang="en-US" sz="1200" dirty="0">
              <a:solidFill>
                <a:schemeClr val="bg2">
                  <a:lumMod val="10000"/>
                </a:schemeClr>
              </a:solidFill>
            </a:endParaRPr>
          </a:p>
        </p:txBody>
      </p:sp>
      <p:sp>
        <p:nvSpPr>
          <p:cNvPr id="54" name="TextBox 53">
            <a:extLst>
              <a:ext uri="{FF2B5EF4-FFF2-40B4-BE49-F238E27FC236}">
                <a16:creationId xmlns:a16="http://schemas.microsoft.com/office/drawing/2014/main" id="{B152D58C-FFE9-69D8-492D-62C7F4A58753}"/>
              </a:ext>
            </a:extLst>
          </p:cNvPr>
          <p:cNvSpPr txBox="1"/>
          <p:nvPr/>
        </p:nvSpPr>
        <p:spPr>
          <a:xfrm>
            <a:off x="8806170" y="3550002"/>
            <a:ext cx="2357429" cy="253916"/>
          </a:xfrm>
          <a:prstGeom prst="rect">
            <a:avLst/>
          </a:prstGeom>
          <a:noFill/>
        </p:spPr>
        <p:txBody>
          <a:bodyPr wrap="square" rtlCol="0">
            <a:spAutoFit/>
          </a:bodyPr>
          <a:lstStyle/>
          <a:p>
            <a:pPr algn="l"/>
            <a:r>
              <a:rPr lang="en-US" sz="1050" dirty="0">
                <a:solidFill>
                  <a:schemeClr val="bg2">
                    <a:lumMod val="10000"/>
                  </a:schemeClr>
                </a:solidFill>
              </a:rPr>
              <a:t>Transactions (carte </a:t>
            </a:r>
            <a:r>
              <a:rPr lang="en-US" sz="1050" dirty="0" err="1">
                <a:solidFill>
                  <a:schemeClr val="bg2">
                    <a:lumMod val="10000"/>
                  </a:schemeClr>
                </a:solidFill>
              </a:rPr>
              <a:t>bancaire</a:t>
            </a:r>
            <a:r>
              <a:rPr lang="en-US" sz="1050" dirty="0">
                <a:solidFill>
                  <a:schemeClr val="bg2">
                    <a:lumMod val="10000"/>
                  </a:schemeClr>
                </a:solidFill>
              </a:rPr>
              <a:t>)</a:t>
            </a:r>
            <a:endParaRPr lang="en-US" sz="1200" dirty="0">
              <a:solidFill>
                <a:schemeClr val="bg2">
                  <a:lumMod val="10000"/>
                </a:schemeClr>
              </a:solidFill>
            </a:endParaRPr>
          </a:p>
        </p:txBody>
      </p:sp>
      <p:sp>
        <p:nvSpPr>
          <p:cNvPr id="55" name="TextBox 54">
            <a:extLst>
              <a:ext uri="{FF2B5EF4-FFF2-40B4-BE49-F238E27FC236}">
                <a16:creationId xmlns:a16="http://schemas.microsoft.com/office/drawing/2014/main" id="{06C19380-3C0C-14A9-27B8-50CD63FB95AF}"/>
              </a:ext>
            </a:extLst>
          </p:cNvPr>
          <p:cNvSpPr txBox="1"/>
          <p:nvPr/>
        </p:nvSpPr>
        <p:spPr>
          <a:xfrm>
            <a:off x="8740995" y="4269091"/>
            <a:ext cx="2269070" cy="253916"/>
          </a:xfrm>
          <a:prstGeom prst="rect">
            <a:avLst/>
          </a:prstGeom>
          <a:noFill/>
        </p:spPr>
        <p:txBody>
          <a:bodyPr wrap="square" rtlCol="0">
            <a:spAutoFit/>
          </a:bodyPr>
          <a:lstStyle/>
          <a:p>
            <a:pPr algn="ctr"/>
            <a:r>
              <a:rPr lang="en-US" sz="1050" dirty="0">
                <a:solidFill>
                  <a:schemeClr val="bg2">
                    <a:lumMod val="10000"/>
                  </a:schemeClr>
                </a:solidFill>
              </a:rPr>
              <a:t>Transports (avions, automobiles)</a:t>
            </a:r>
            <a:endParaRPr lang="en-US" sz="1200" dirty="0">
              <a:solidFill>
                <a:schemeClr val="bg2">
                  <a:lumMod val="10000"/>
                </a:schemeClr>
              </a:solidFill>
            </a:endParaRPr>
          </a:p>
        </p:txBody>
      </p:sp>
      <p:sp>
        <p:nvSpPr>
          <p:cNvPr id="56" name="TextBox 55">
            <a:extLst>
              <a:ext uri="{FF2B5EF4-FFF2-40B4-BE49-F238E27FC236}">
                <a16:creationId xmlns:a16="http://schemas.microsoft.com/office/drawing/2014/main" id="{5F8620DA-2EC6-0C18-F48E-F1F97CDE9FC0}"/>
              </a:ext>
            </a:extLst>
          </p:cNvPr>
          <p:cNvSpPr txBox="1"/>
          <p:nvPr/>
        </p:nvSpPr>
        <p:spPr>
          <a:xfrm>
            <a:off x="8664968" y="4875353"/>
            <a:ext cx="2962025" cy="253916"/>
          </a:xfrm>
          <a:prstGeom prst="rect">
            <a:avLst/>
          </a:prstGeom>
          <a:noFill/>
        </p:spPr>
        <p:txBody>
          <a:bodyPr wrap="square" rtlCol="0">
            <a:spAutoFit/>
          </a:bodyPr>
          <a:lstStyle/>
          <a:p>
            <a:pPr algn="ctr"/>
            <a:r>
              <a:rPr lang="en-US" sz="1050" dirty="0" err="1">
                <a:solidFill>
                  <a:schemeClr val="bg2">
                    <a:lumMod val="10000"/>
                  </a:schemeClr>
                </a:solidFill>
              </a:rPr>
              <a:t>Électroménagers</a:t>
            </a:r>
            <a:r>
              <a:rPr lang="en-US" sz="1050" dirty="0">
                <a:solidFill>
                  <a:schemeClr val="bg2">
                    <a:lumMod val="10000"/>
                  </a:schemeClr>
                </a:solidFill>
              </a:rPr>
              <a:t> (</a:t>
            </a:r>
            <a:r>
              <a:rPr lang="en-US" sz="1050" dirty="0" err="1">
                <a:solidFill>
                  <a:schemeClr val="bg2">
                    <a:lumMod val="10000"/>
                  </a:schemeClr>
                </a:solidFill>
              </a:rPr>
              <a:t>télévisions</a:t>
            </a:r>
            <a:r>
              <a:rPr lang="en-US" sz="1050" dirty="0">
                <a:solidFill>
                  <a:schemeClr val="bg2">
                    <a:lumMod val="10000"/>
                  </a:schemeClr>
                </a:solidFill>
              </a:rPr>
              <a:t>, micro-</a:t>
            </a:r>
            <a:r>
              <a:rPr lang="en-US" sz="1050" dirty="0" err="1">
                <a:solidFill>
                  <a:schemeClr val="bg2">
                    <a:lumMod val="10000"/>
                  </a:schemeClr>
                </a:solidFill>
              </a:rPr>
              <a:t>ondes</a:t>
            </a:r>
            <a:r>
              <a:rPr lang="en-US" sz="1050" dirty="0">
                <a:solidFill>
                  <a:schemeClr val="bg2">
                    <a:lumMod val="10000"/>
                  </a:schemeClr>
                </a:solidFill>
              </a:rPr>
              <a:t>)</a:t>
            </a:r>
            <a:endParaRPr lang="en-US" sz="1200" dirty="0">
              <a:solidFill>
                <a:schemeClr val="bg2">
                  <a:lumMod val="10000"/>
                </a:schemeClr>
              </a:solidFill>
            </a:endParaRPr>
          </a:p>
        </p:txBody>
      </p:sp>
      <p:grpSp>
        <p:nvGrpSpPr>
          <p:cNvPr id="57" name="Google Shape;1745;p34">
            <a:extLst>
              <a:ext uri="{FF2B5EF4-FFF2-40B4-BE49-F238E27FC236}">
                <a16:creationId xmlns:a16="http://schemas.microsoft.com/office/drawing/2014/main" id="{05EA5B39-E99B-5151-B8E1-AE5E090360B8}"/>
              </a:ext>
            </a:extLst>
          </p:cNvPr>
          <p:cNvGrpSpPr/>
          <p:nvPr/>
        </p:nvGrpSpPr>
        <p:grpSpPr>
          <a:xfrm rot="17678693">
            <a:off x="7780405" y="4430212"/>
            <a:ext cx="66720" cy="831360"/>
            <a:chOff x="5117952" y="2967078"/>
            <a:chExt cx="66720" cy="831360"/>
          </a:xfrm>
        </p:grpSpPr>
        <p:sp>
          <p:nvSpPr>
            <p:cNvPr id="58" name="Google Shape;1746;p34">
              <a:extLst>
                <a:ext uri="{FF2B5EF4-FFF2-40B4-BE49-F238E27FC236}">
                  <a16:creationId xmlns:a16="http://schemas.microsoft.com/office/drawing/2014/main" id="{0C3377D2-C3F2-C277-7357-CFA3FD433946}"/>
                </a:ext>
              </a:extLst>
            </p:cNvPr>
            <p:cNvSpPr/>
            <p:nvPr/>
          </p:nvSpPr>
          <p:spPr>
            <a:xfrm>
              <a:off x="5148448" y="3052806"/>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47;p34">
              <a:extLst>
                <a:ext uri="{FF2B5EF4-FFF2-40B4-BE49-F238E27FC236}">
                  <a16:creationId xmlns:a16="http://schemas.microsoft.com/office/drawing/2014/main" id="{FA43A9B6-97DB-5C76-D72F-29D098AB7141}"/>
                </a:ext>
              </a:extLst>
            </p:cNvPr>
            <p:cNvSpPr/>
            <p:nvPr/>
          </p:nvSpPr>
          <p:spPr>
            <a:xfrm>
              <a:off x="5148448" y="3138534"/>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48;p34">
              <a:extLst>
                <a:ext uri="{FF2B5EF4-FFF2-40B4-BE49-F238E27FC236}">
                  <a16:creationId xmlns:a16="http://schemas.microsoft.com/office/drawing/2014/main" id="{E6754A3A-DF11-4F8E-FFB3-EFAFF03597F9}"/>
                </a:ext>
              </a:extLst>
            </p:cNvPr>
            <p:cNvSpPr/>
            <p:nvPr/>
          </p:nvSpPr>
          <p:spPr>
            <a:xfrm>
              <a:off x="5148448" y="3224262"/>
              <a:ext cx="9536" cy="47648"/>
            </a:xfrm>
            <a:custGeom>
              <a:avLst/>
              <a:gdLst/>
              <a:ahLst/>
              <a:cxnLst/>
              <a:rect l="l" t="t" r="r" b="b"/>
              <a:pathLst>
                <a:path w="298" h="1489" extrusionOk="0">
                  <a:moveTo>
                    <a:pt x="0" y="0"/>
                  </a:moveTo>
                  <a:lnTo>
                    <a:pt x="0" y="1488"/>
                  </a:lnTo>
                  <a:lnTo>
                    <a:pt x="298" y="1488"/>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49;p34">
              <a:extLst>
                <a:ext uri="{FF2B5EF4-FFF2-40B4-BE49-F238E27FC236}">
                  <a16:creationId xmlns:a16="http://schemas.microsoft.com/office/drawing/2014/main" id="{C2CFE57A-641E-3F8D-5158-C0B1E9F721EB}"/>
                </a:ext>
              </a:extLst>
            </p:cNvPr>
            <p:cNvSpPr/>
            <p:nvPr/>
          </p:nvSpPr>
          <p:spPr>
            <a:xfrm>
              <a:off x="5148448" y="2967078"/>
              <a:ext cx="9536" cy="43072"/>
            </a:xfrm>
            <a:custGeom>
              <a:avLst/>
              <a:gdLst/>
              <a:ahLst/>
              <a:cxnLst/>
              <a:rect l="l" t="t" r="r" b="b"/>
              <a:pathLst>
                <a:path w="298" h="1346" extrusionOk="0">
                  <a:moveTo>
                    <a:pt x="0" y="0"/>
                  </a:moveTo>
                  <a:lnTo>
                    <a:pt x="0" y="1346"/>
                  </a:lnTo>
                  <a:lnTo>
                    <a:pt x="298" y="1346"/>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50;p34">
              <a:extLst>
                <a:ext uri="{FF2B5EF4-FFF2-40B4-BE49-F238E27FC236}">
                  <a16:creationId xmlns:a16="http://schemas.microsoft.com/office/drawing/2014/main" id="{B762251C-0C85-52BC-02BF-525EA5C8D209}"/>
                </a:ext>
              </a:extLst>
            </p:cNvPr>
            <p:cNvSpPr/>
            <p:nvPr/>
          </p:nvSpPr>
          <p:spPr>
            <a:xfrm>
              <a:off x="5148448" y="3657830"/>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51;p34">
              <a:extLst>
                <a:ext uri="{FF2B5EF4-FFF2-40B4-BE49-F238E27FC236}">
                  <a16:creationId xmlns:a16="http://schemas.microsoft.com/office/drawing/2014/main" id="{59E2EBFB-8A1E-40E1-BA3B-ADB90ED3BAD1}"/>
                </a:ext>
              </a:extLst>
            </p:cNvPr>
            <p:cNvSpPr/>
            <p:nvPr/>
          </p:nvSpPr>
          <p:spPr>
            <a:xfrm>
              <a:off x="5148448" y="3572102"/>
              <a:ext cx="9536" cy="42688"/>
            </a:xfrm>
            <a:custGeom>
              <a:avLst/>
              <a:gdLst/>
              <a:ahLst/>
              <a:cxnLst/>
              <a:rect l="l" t="t" r="r" b="b"/>
              <a:pathLst>
                <a:path w="298" h="1334" extrusionOk="0">
                  <a:moveTo>
                    <a:pt x="0" y="0"/>
                  </a:moveTo>
                  <a:lnTo>
                    <a:pt x="0" y="1334"/>
                  </a:lnTo>
                  <a:lnTo>
                    <a:pt x="298" y="1334"/>
                  </a:lnTo>
                  <a:lnTo>
                    <a:pt x="298" y="0"/>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52;p34">
              <a:extLst>
                <a:ext uri="{FF2B5EF4-FFF2-40B4-BE49-F238E27FC236}">
                  <a16:creationId xmlns:a16="http://schemas.microsoft.com/office/drawing/2014/main" id="{A59E74B1-5118-603D-D95F-090BC52B1872}"/>
                </a:ext>
              </a:extLst>
            </p:cNvPr>
            <p:cNvSpPr/>
            <p:nvPr/>
          </p:nvSpPr>
          <p:spPr>
            <a:xfrm>
              <a:off x="5148448" y="3481414"/>
              <a:ext cx="9536" cy="47648"/>
            </a:xfrm>
            <a:custGeom>
              <a:avLst/>
              <a:gdLst/>
              <a:ahLst/>
              <a:cxnLst/>
              <a:rect l="l" t="t" r="r" b="b"/>
              <a:pathLst>
                <a:path w="298" h="1489"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53;p34">
              <a:extLst>
                <a:ext uri="{FF2B5EF4-FFF2-40B4-BE49-F238E27FC236}">
                  <a16:creationId xmlns:a16="http://schemas.microsoft.com/office/drawing/2014/main" id="{D0A647C2-C7AF-63E6-A121-B9C363128B67}"/>
                </a:ext>
              </a:extLst>
            </p:cNvPr>
            <p:cNvSpPr/>
            <p:nvPr/>
          </p:nvSpPr>
          <p:spPr>
            <a:xfrm>
              <a:off x="5148448" y="3395686"/>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54;p34">
              <a:extLst>
                <a:ext uri="{FF2B5EF4-FFF2-40B4-BE49-F238E27FC236}">
                  <a16:creationId xmlns:a16="http://schemas.microsoft.com/office/drawing/2014/main" id="{3B1CE757-7F79-99E2-0E44-63DBDB6DABE9}"/>
                </a:ext>
              </a:extLst>
            </p:cNvPr>
            <p:cNvSpPr/>
            <p:nvPr/>
          </p:nvSpPr>
          <p:spPr>
            <a:xfrm>
              <a:off x="5148448" y="3309958"/>
              <a:ext cx="9536" cy="47680"/>
            </a:xfrm>
            <a:custGeom>
              <a:avLst/>
              <a:gdLst/>
              <a:ahLst/>
              <a:cxnLst/>
              <a:rect l="l" t="t" r="r" b="b"/>
              <a:pathLst>
                <a:path w="298" h="1490"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55;p34">
              <a:extLst>
                <a:ext uri="{FF2B5EF4-FFF2-40B4-BE49-F238E27FC236}">
                  <a16:creationId xmlns:a16="http://schemas.microsoft.com/office/drawing/2014/main" id="{7DFB8960-DEDE-621A-9FE9-5204210D4E66}"/>
                </a:ext>
              </a:extLst>
            </p:cNvPr>
            <p:cNvSpPr/>
            <p:nvPr/>
          </p:nvSpPr>
          <p:spPr>
            <a:xfrm>
              <a:off x="5117952" y="3731750"/>
              <a:ext cx="66720" cy="66688"/>
            </a:xfrm>
            <a:custGeom>
              <a:avLst/>
              <a:gdLst/>
              <a:ahLst/>
              <a:cxnLst/>
              <a:rect l="l" t="t" r="r" b="b"/>
              <a:pathLst>
                <a:path w="2085" h="2084" extrusionOk="0">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 name="Graphic 67" descr="Projector screen with solid fill">
            <a:extLst>
              <a:ext uri="{FF2B5EF4-FFF2-40B4-BE49-F238E27FC236}">
                <a16:creationId xmlns:a16="http://schemas.microsoft.com/office/drawing/2014/main" id="{695E255D-0DF3-1573-0C41-2AA377A49D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54842" y="4760376"/>
            <a:ext cx="480079" cy="480079"/>
          </a:xfrm>
          <a:prstGeom prst="rect">
            <a:avLst/>
          </a:prstGeom>
        </p:spPr>
      </p:pic>
      <p:sp>
        <p:nvSpPr>
          <p:cNvPr id="69" name="TextBox 68">
            <a:extLst>
              <a:ext uri="{FF2B5EF4-FFF2-40B4-BE49-F238E27FC236}">
                <a16:creationId xmlns:a16="http://schemas.microsoft.com/office/drawing/2014/main" id="{9D12B2CF-FF12-839D-9159-F52E35C758AC}"/>
              </a:ext>
            </a:extLst>
          </p:cNvPr>
          <p:cNvSpPr txBox="1"/>
          <p:nvPr/>
        </p:nvSpPr>
        <p:spPr>
          <a:xfrm>
            <a:off x="1297858" y="5086566"/>
            <a:ext cx="3657600" cy="307777"/>
          </a:xfrm>
          <a:prstGeom prst="rect">
            <a:avLst/>
          </a:prstGeom>
          <a:noFill/>
        </p:spPr>
        <p:txBody>
          <a:bodyPr wrap="square" rtlCol="0">
            <a:spAutoFit/>
          </a:bodyPr>
          <a:lstStyle/>
          <a:p>
            <a:pPr algn="l"/>
            <a:r>
              <a:rPr lang="en-US" sz="1400" dirty="0">
                <a:sym typeface="Wingdings" panose="05000000000000000000" pitchFamily="2" charset="2"/>
              </a:rPr>
              <a:t> </a:t>
            </a:r>
            <a:r>
              <a:rPr lang="en-US" sz="1400" dirty="0" err="1"/>
              <a:t>Quelles</a:t>
            </a:r>
            <a:r>
              <a:rPr lang="en-US" sz="1400" dirty="0"/>
              <a:t> </a:t>
            </a:r>
            <a:r>
              <a:rPr lang="en-US" sz="1400" dirty="0" err="1"/>
              <a:t>propriétés</a:t>
            </a:r>
            <a:r>
              <a:rPr lang="en-US" sz="1400" dirty="0"/>
              <a:t> de </a:t>
            </a:r>
            <a:r>
              <a:rPr lang="en-US" sz="1400" dirty="0" err="1"/>
              <a:t>sécurité</a:t>
            </a:r>
            <a:r>
              <a:rPr lang="en-US" sz="1400" dirty="0"/>
              <a:t> ?  </a:t>
            </a:r>
          </a:p>
        </p:txBody>
      </p:sp>
    </p:spTree>
    <p:extLst>
      <p:ext uri="{BB962C8B-B14F-4D97-AF65-F5344CB8AC3E}">
        <p14:creationId xmlns:p14="http://schemas.microsoft.com/office/powerpoint/2010/main" val="306227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16" presetClass="entr" presetSubtype="2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arn(inVertical)">
                                      <p:cBhvr>
                                        <p:cTn id="25" dur="500"/>
                                        <p:tgtEl>
                                          <p:spTgt spid="30"/>
                                        </p:tgtEl>
                                      </p:cBhvr>
                                    </p:animEffect>
                                  </p:childTnLst>
                                </p:cTn>
                              </p:par>
                              <p:par>
                                <p:cTn id="26" presetID="16" presetClass="entr" presetSubtype="21"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barn(inVertical)">
                                      <p:cBhvr>
                                        <p:cTn id="28" dur="500"/>
                                        <p:tgtEl>
                                          <p:spTgt spid="4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arn(inVertical)">
                                      <p:cBhvr>
                                        <p:cTn id="31" dur="500"/>
                                        <p:tgtEl>
                                          <p:spTgt spid="5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barn(inVertical)">
                                      <p:cBhvr>
                                        <p:cTn id="34" dur="500"/>
                                        <p:tgtEl>
                                          <p:spTgt spid="5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barn(inVertical)">
                                      <p:cBhvr>
                                        <p:cTn id="37" dur="500"/>
                                        <p:tgtEl>
                                          <p:spTgt spid="5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barn(inVertical)">
                                      <p:cBhvr>
                                        <p:cTn id="40" dur="500"/>
                                        <p:tgtEl>
                                          <p:spTgt spid="5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barn(inVertical)">
                                      <p:cBhvr>
                                        <p:cTn id="43" dur="500"/>
                                        <p:tgtEl>
                                          <p:spTgt spid="56"/>
                                        </p:tgtEl>
                                      </p:cBhvr>
                                    </p:animEffect>
                                  </p:childTnLst>
                                </p:cTn>
                              </p:par>
                              <p:par>
                                <p:cTn id="44" presetID="16" presetClass="entr" presetSubtype="21"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barn(inVertical)">
                                      <p:cBhvr>
                                        <p:cTn id="46" dur="500"/>
                                        <p:tgtEl>
                                          <p:spTgt spid="57"/>
                                        </p:tgtEl>
                                      </p:cBhvr>
                                    </p:animEffect>
                                  </p:childTnLst>
                                </p:cTn>
                              </p:par>
                              <p:par>
                                <p:cTn id="47" presetID="16" presetClass="entr" presetSubtype="21"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barn(inVertical)">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barn(inVertical)">
                                      <p:cBhvr>
                                        <p:cTn id="54" dur="5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barn(inVertical)">
                                      <p:cBhvr>
                                        <p:cTn id="5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83DC7-CDCE-49DA-BAA3-66FE9ABFBA6E}"/>
              </a:ext>
            </a:extLst>
          </p:cNvPr>
          <p:cNvSpPr>
            <a:spLocks noGrp="1"/>
          </p:cNvSpPr>
          <p:nvPr>
            <p:ph type="title"/>
          </p:nvPr>
        </p:nvSpPr>
        <p:spPr>
          <a:xfrm>
            <a:off x="300037" y="-1"/>
            <a:ext cx="11609159" cy="1304925"/>
          </a:xfrm>
        </p:spPr>
        <p:txBody>
          <a:bodyPr anchor="ctr"/>
          <a:lstStyle/>
          <a:p>
            <a:pPr>
              <a:spcAft>
                <a:spcPct val="0"/>
              </a:spcAft>
            </a:pPr>
            <a:r>
              <a:rPr lang="en-US" dirty="0" err="1">
                <a:latin typeface="Arial" panose="020B0604020202020204" pitchFamily="34" charset="0"/>
              </a:rPr>
              <a:t>Propriétés</a:t>
            </a:r>
            <a:r>
              <a:rPr lang="en-US" dirty="0">
                <a:latin typeface="Arial" panose="020B0604020202020204" pitchFamily="34" charset="0"/>
              </a:rPr>
              <a:t> de </a:t>
            </a:r>
            <a:r>
              <a:rPr lang="en-US" dirty="0" err="1">
                <a:latin typeface="Arial" panose="020B0604020202020204" pitchFamily="34" charset="0"/>
              </a:rPr>
              <a:t>sécurité</a:t>
            </a:r>
            <a:r>
              <a:rPr lang="en-US" dirty="0">
                <a:latin typeface="Arial" panose="020B0604020202020204" pitchFamily="34" charset="0"/>
              </a:rPr>
              <a:t> en cryptologie</a:t>
            </a:r>
          </a:p>
        </p:txBody>
      </p:sp>
      <p:sp>
        <p:nvSpPr>
          <p:cNvPr id="28" name="Slide Number Placeholder 27">
            <a:extLst>
              <a:ext uri="{FF2B5EF4-FFF2-40B4-BE49-F238E27FC236}">
                <a16:creationId xmlns:a16="http://schemas.microsoft.com/office/drawing/2014/main" id="{9D7F06DA-39CD-4139-8332-23ADB4C7DEF6}"/>
              </a:ext>
            </a:extLst>
          </p:cNvPr>
          <p:cNvSpPr>
            <a:spLocks noGrp="1"/>
          </p:cNvSpPr>
          <p:nvPr>
            <p:ph type="sldNum" sz="quarter" idx="12"/>
          </p:nvPr>
        </p:nvSpPr>
        <p:spPr/>
        <p:txBody>
          <a:bodyPr/>
          <a:lstStyle/>
          <a:p>
            <a:fld id="{62A42E78-4FE3-4E16-9FB9-64A349BFE3FC}" type="slidenum">
              <a:rPr lang="en-US" smtClean="0"/>
              <a:pPr/>
              <a:t>12</a:t>
            </a:fld>
            <a:endParaRPr lang="en-US" dirty="0"/>
          </a:p>
        </p:txBody>
      </p:sp>
      <p:grpSp>
        <p:nvGrpSpPr>
          <p:cNvPr id="2" name="Group 1">
            <a:extLst>
              <a:ext uri="{FF2B5EF4-FFF2-40B4-BE49-F238E27FC236}">
                <a16:creationId xmlns:a16="http://schemas.microsoft.com/office/drawing/2014/main" id="{3672037A-7CC7-AB76-E020-4C9CFC8CD3C4}"/>
              </a:ext>
            </a:extLst>
          </p:cNvPr>
          <p:cNvGrpSpPr/>
          <p:nvPr/>
        </p:nvGrpSpPr>
        <p:grpSpPr>
          <a:xfrm>
            <a:off x="2291180" y="1672831"/>
            <a:ext cx="1795524" cy="1566128"/>
            <a:chOff x="5248647" y="1608813"/>
            <a:chExt cx="970807" cy="846777"/>
          </a:xfrm>
        </p:grpSpPr>
        <p:sp>
          <p:nvSpPr>
            <p:cNvPr id="5" name="Oval 4">
              <a:extLst>
                <a:ext uri="{FF2B5EF4-FFF2-40B4-BE49-F238E27FC236}">
                  <a16:creationId xmlns:a16="http://schemas.microsoft.com/office/drawing/2014/main" id="{0478F538-B8F7-1A7B-7502-9DF9B8F92F4B}"/>
                </a:ext>
              </a:extLst>
            </p:cNvPr>
            <p:cNvSpPr/>
            <p:nvPr/>
          </p:nvSpPr>
          <p:spPr>
            <a:xfrm>
              <a:off x="5248647" y="1608813"/>
              <a:ext cx="846777" cy="846777"/>
            </a:xfrm>
            <a:prstGeom prst="ellipse">
              <a:avLst/>
            </a:prstGeom>
            <a:solidFill>
              <a:schemeClr val="accent3">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 name="Oval 5">
              <a:extLst>
                <a:ext uri="{FF2B5EF4-FFF2-40B4-BE49-F238E27FC236}">
                  <a16:creationId xmlns:a16="http://schemas.microsoft.com/office/drawing/2014/main" id="{23A10217-ED22-7D9E-9AE7-EEA47C7989A1}"/>
                </a:ext>
              </a:extLst>
            </p:cNvPr>
            <p:cNvSpPr/>
            <p:nvPr/>
          </p:nvSpPr>
          <p:spPr>
            <a:xfrm>
              <a:off x="5392663" y="1622672"/>
              <a:ext cx="826791" cy="826791"/>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dirty="0">
                <a:solidFill>
                  <a:schemeClr val="tx1">
                    <a:lumMod val="65000"/>
                    <a:lumOff val="35000"/>
                  </a:schemeClr>
                </a:solidFill>
              </a:endParaRPr>
            </a:p>
          </p:txBody>
        </p:sp>
      </p:grpSp>
      <p:sp>
        <p:nvSpPr>
          <p:cNvPr id="7" name="TextBox 6">
            <a:extLst>
              <a:ext uri="{FF2B5EF4-FFF2-40B4-BE49-F238E27FC236}">
                <a16:creationId xmlns:a16="http://schemas.microsoft.com/office/drawing/2014/main" id="{ADCB5466-B6F2-0387-EC22-D683394EA303}"/>
              </a:ext>
            </a:extLst>
          </p:cNvPr>
          <p:cNvSpPr txBox="1"/>
          <p:nvPr/>
        </p:nvSpPr>
        <p:spPr>
          <a:xfrm>
            <a:off x="2724055" y="2329728"/>
            <a:ext cx="1193622" cy="738664"/>
          </a:xfrm>
          <a:prstGeom prst="rect">
            <a:avLst/>
          </a:prstGeom>
          <a:noFill/>
        </p:spPr>
        <p:txBody>
          <a:bodyPr wrap="square" rtlCol="0">
            <a:spAutoFit/>
          </a:bodyPr>
          <a:lstStyle/>
          <a:p>
            <a:pPr algn="ctr"/>
            <a:r>
              <a:rPr lang="en-US" altLang="ko-KR" sz="1050" dirty="0">
                <a:cs typeface="Arial" pitchFamily="34" charset="0"/>
              </a:rPr>
              <a:t>Le message secret </a:t>
            </a:r>
            <a:r>
              <a:rPr lang="en-US" altLang="ko-KR" sz="1050" dirty="0" err="1">
                <a:cs typeface="Arial" pitchFamily="34" charset="0"/>
              </a:rPr>
              <a:t>n’est</a:t>
            </a:r>
            <a:r>
              <a:rPr lang="en-US" altLang="ko-KR" sz="1050" dirty="0">
                <a:cs typeface="Arial" pitchFamily="34" charset="0"/>
              </a:rPr>
              <a:t> pas accessible aux tiers</a:t>
            </a:r>
            <a:endParaRPr lang="ko-KR" altLang="en-US" sz="900" dirty="0">
              <a:cs typeface="Arial" pitchFamily="34" charset="0"/>
            </a:endParaRPr>
          </a:p>
        </p:txBody>
      </p:sp>
      <p:sp>
        <p:nvSpPr>
          <p:cNvPr id="9" name="Rectangle 8">
            <a:extLst>
              <a:ext uri="{FF2B5EF4-FFF2-40B4-BE49-F238E27FC236}">
                <a16:creationId xmlns:a16="http://schemas.microsoft.com/office/drawing/2014/main" id="{19C6D599-4E7D-5802-AC9A-C450711149CA}"/>
              </a:ext>
            </a:extLst>
          </p:cNvPr>
          <p:cNvSpPr/>
          <p:nvPr/>
        </p:nvSpPr>
        <p:spPr>
          <a:xfrm>
            <a:off x="2628663" y="2070937"/>
            <a:ext cx="1386918" cy="300082"/>
          </a:xfrm>
          <a:prstGeom prst="rect">
            <a:avLst/>
          </a:prstGeom>
        </p:spPr>
        <p:txBody>
          <a:bodyPr wrap="none">
            <a:spAutoFit/>
          </a:bodyPr>
          <a:lstStyle/>
          <a:p>
            <a:r>
              <a:rPr lang="en-US" altLang="ko-KR" sz="1350" b="1" dirty="0" err="1">
                <a:solidFill>
                  <a:schemeClr val="accent3">
                    <a:lumMod val="50000"/>
                  </a:schemeClr>
                </a:solidFill>
                <a:cs typeface="Arial" pitchFamily="34" charset="0"/>
              </a:rPr>
              <a:t>Confidentialité</a:t>
            </a:r>
            <a:endParaRPr lang="en-US" sz="1350" dirty="0">
              <a:solidFill>
                <a:schemeClr val="accent3">
                  <a:lumMod val="50000"/>
                </a:schemeClr>
              </a:solidFill>
            </a:endParaRPr>
          </a:p>
        </p:txBody>
      </p:sp>
      <p:pic>
        <p:nvPicPr>
          <p:cNvPr id="11" name="Graphic 10" descr="Open envelope with solid fill">
            <a:extLst>
              <a:ext uri="{FF2B5EF4-FFF2-40B4-BE49-F238E27FC236}">
                <a16:creationId xmlns:a16="http://schemas.microsoft.com/office/drawing/2014/main" id="{0CA9F17E-574B-B63D-F2E0-E06209D1C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3921" y="1613737"/>
            <a:ext cx="457200" cy="457200"/>
          </a:xfrm>
          <a:prstGeom prst="rect">
            <a:avLst/>
          </a:prstGeom>
        </p:spPr>
      </p:pic>
      <p:grpSp>
        <p:nvGrpSpPr>
          <p:cNvPr id="12" name="Group 11">
            <a:extLst>
              <a:ext uri="{FF2B5EF4-FFF2-40B4-BE49-F238E27FC236}">
                <a16:creationId xmlns:a16="http://schemas.microsoft.com/office/drawing/2014/main" id="{6C6FF435-2895-6A43-29C9-592AAEEFB231}"/>
              </a:ext>
            </a:extLst>
          </p:cNvPr>
          <p:cNvGrpSpPr/>
          <p:nvPr/>
        </p:nvGrpSpPr>
        <p:grpSpPr>
          <a:xfrm>
            <a:off x="5223397" y="1677216"/>
            <a:ext cx="1795524" cy="1566128"/>
            <a:chOff x="5248647" y="1608813"/>
            <a:chExt cx="970807" cy="846777"/>
          </a:xfrm>
        </p:grpSpPr>
        <p:sp>
          <p:nvSpPr>
            <p:cNvPr id="13" name="Oval 12">
              <a:extLst>
                <a:ext uri="{FF2B5EF4-FFF2-40B4-BE49-F238E27FC236}">
                  <a16:creationId xmlns:a16="http://schemas.microsoft.com/office/drawing/2014/main" id="{7235F5B6-5EFE-48D9-4781-E79D3797F7FB}"/>
                </a:ext>
              </a:extLst>
            </p:cNvPr>
            <p:cNvSpPr/>
            <p:nvPr/>
          </p:nvSpPr>
          <p:spPr>
            <a:xfrm>
              <a:off x="5248647" y="1608813"/>
              <a:ext cx="846777" cy="846777"/>
            </a:xfrm>
            <a:prstGeom prst="ellipse">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4" name="Oval 13">
              <a:extLst>
                <a:ext uri="{FF2B5EF4-FFF2-40B4-BE49-F238E27FC236}">
                  <a16:creationId xmlns:a16="http://schemas.microsoft.com/office/drawing/2014/main" id="{BEEF6D86-9D43-67C2-D821-8ED0E5E0B28E}"/>
                </a:ext>
              </a:extLst>
            </p:cNvPr>
            <p:cNvSpPr/>
            <p:nvPr/>
          </p:nvSpPr>
          <p:spPr>
            <a:xfrm>
              <a:off x="5392663" y="1622672"/>
              <a:ext cx="826791" cy="826791"/>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dirty="0">
                <a:solidFill>
                  <a:schemeClr val="tx1">
                    <a:lumMod val="65000"/>
                    <a:lumOff val="35000"/>
                  </a:schemeClr>
                </a:solidFill>
              </a:endParaRPr>
            </a:p>
          </p:txBody>
        </p:sp>
      </p:grpSp>
      <p:sp>
        <p:nvSpPr>
          <p:cNvPr id="15" name="TextBox 14">
            <a:extLst>
              <a:ext uri="{FF2B5EF4-FFF2-40B4-BE49-F238E27FC236}">
                <a16:creationId xmlns:a16="http://schemas.microsoft.com/office/drawing/2014/main" id="{60324C9A-F73A-042B-6441-FC9293585FBA}"/>
              </a:ext>
            </a:extLst>
          </p:cNvPr>
          <p:cNvSpPr txBox="1"/>
          <p:nvPr/>
        </p:nvSpPr>
        <p:spPr>
          <a:xfrm>
            <a:off x="5638203" y="2372057"/>
            <a:ext cx="1193622" cy="577081"/>
          </a:xfrm>
          <a:prstGeom prst="rect">
            <a:avLst/>
          </a:prstGeom>
          <a:noFill/>
        </p:spPr>
        <p:txBody>
          <a:bodyPr wrap="square" rtlCol="0">
            <a:spAutoFit/>
          </a:bodyPr>
          <a:lstStyle/>
          <a:p>
            <a:pPr algn="ctr"/>
            <a:r>
              <a:rPr lang="en-US" altLang="ko-KR" sz="1050" dirty="0">
                <a:cs typeface="Arial" pitchFamily="34" charset="0"/>
              </a:rPr>
              <a:t>Le message secret </a:t>
            </a:r>
            <a:r>
              <a:rPr lang="en-US" altLang="ko-KR" sz="1050" dirty="0" err="1">
                <a:cs typeface="Arial" pitchFamily="34" charset="0"/>
              </a:rPr>
              <a:t>n’est</a:t>
            </a:r>
            <a:r>
              <a:rPr lang="en-US" altLang="ko-KR" sz="1050" dirty="0">
                <a:cs typeface="Arial" pitchFamily="34" charset="0"/>
              </a:rPr>
              <a:t> pas </a:t>
            </a:r>
            <a:r>
              <a:rPr lang="en-US" altLang="ko-KR" sz="1050" dirty="0" err="1">
                <a:cs typeface="Arial" pitchFamily="34" charset="0"/>
              </a:rPr>
              <a:t>modifié</a:t>
            </a:r>
            <a:endParaRPr lang="ko-KR" altLang="en-US" sz="900" dirty="0">
              <a:cs typeface="Arial" pitchFamily="34" charset="0"/>
            </a:endParaRPr>
          </a:p>
        </p:txBody>
      </p:sp>
      <p:sp>
        <p:nvSpPr>
          <p:cNvPr id="16" name="Rectangle 15">
            <a:extLst>
              <a:ext uri="{FF2B5EF4-FFF2-40B4-BE49-F238E27FC236}">
                <a16:creationId xmlns:a16="http://schemas.microsoft.com/office/drawing/2014/main" id="{DC2408DA-726E-A6FE-9C4D-0C68865486D2}"/>
              </a:ext>
            </a:extLst>
          </p:cNvPr>
          <p:cNvSpPr/>
          <p:nvPr/>
        </p:nvSpPr>
        <p:spPr>
          <a:xfrm>
            <a:off x="5801242" y="2051825"/>
            <a:ext cx="867545" cy="300082"/>
          </a:xfrm>
          <a:prstGeom prst="rect">
            <a:avLst/>
          </a:prstGeom>
        </p:spPr>
        <p:txBody>
          <a:bodyPr wrap="none">
            <a:spAutoFit/>
          </a:bodyPr>
          <a:lstStyle/>
          <a:p>
            <a:r>
              <a:rPr lang="en-US" altLang="ko-KR" sz="1350" b="1" dirty="0" err="1">
                <a:solidFill>
                  <a:srgbClr val="C00000"/>
                </a:solidFill>
                <a:cs typeface="Arial" pitchFamily="34" charset="0"/>
              </a:rPr>
              <a:t>Intégrité</a:t>
            </a:r>
            <a:endParaRPr lang="en-US" sz="1350" dirty="0">
              <a:solidFill>
                <a:srgbClr val="C00000"/>
              </a:solidFill>
            </a:endParaRPr>
          </a:p>
        </p:txBody>
      </p:sp>
      <p:pic>
        <p:nvPicPr>
          <p:cNvPr id="19" name="Graphic 18" descr="Document with solid fill">
            <a:extLst>
              <a:ext uri="{FF2B5EF4-FFF2-40B4-BE49-F238E27FC236}">
                <a16:creationId xmlns:a16="http://schemas.microsoft.com/office/drawing/2014/main" id="{BCDEB256-64D5-C3AB-C03E-B1FC13817B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5751" y="1614792"/>
            <a:ext cx="516276" cy="437033"/>
          </a:xfrm>
          <a:prstGeom prst="rect">
            <a:avLst/>
          </a:prstGeom>
        </p:spPr>
      </p:pic>
      <p:grpSp>
        <p:nvGrpSpPr>
          <p:cNvPr id="29" name="Group 28">
            <a:extLst>
              <a:ext uri="{FF2B5EF4-FFF2-40B4-BE49-F238E27FC236}">
                <a16:creationId xmlns:a16="http://schemas.microsoft.com/office/drawing/2014/main" id="{A4E62474-1BD1-85D9-12A6-E1C8BB60EFD2}"/>
              </a:ext>
            </a:extLst>
          </p:cNvPr>
          <p:cNvGrpSpPr/>
          <p:nvPr/>
        </p:nvGrpSpPr>
        <p:grpSpPr>
          <a:xfrm>
            <a:off x="8159216" y="1667694"/>
            <a:ext cx="1795524" cy="1566128"/>
            <a:chOff x="5248647" y="1608813"/>
            <a:chExt cx="970807" cy="846777"/>
          </a:xfrm>
        </p:grpSpPr>
        <p:sp>
          <p:nvSpPr>
            <p:cNvPr id="30" name="Oval 29">
              <a:extLst>
                <a:ext uri="{FF2B5EF4-FFF2-40B4-BE49-F238E27FC236}">
                  <a16:creationId xmlns:a16="http://schemas.microsoft.com/office/drawing/2014/main" id="{EE737B0E-4EDB-2A16-2C88-9DEA90B8E340}"/>
                </a:ext>
              </a:extLst>
            </p:cNvPr>
            <p:cNvSpPr/>
            <p:nvPr/>
          </p:nvSpPr>
          <p:spPr>
            <a:xfrm>
              <a:off x="5248647" y="1608813"/>
              <a:ext cx="846777" cy="846777"/>
            </a:xfrm>
            <a:prstGeom prst="ellipse">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31" name="Oval 30">
              <a:extLst>
                <a:ext uri="{FF2B5EF4-FFF2-40B4-BE49-F238E27FC236}">
                  <a16:creationId xmlns:a16="http://schemas.microsoft.com/office/drawing/2014/main" id="{B1FC6010-A40D-1BE6-7725-309D673D42D5}"/>
                </a:ext>
              </a:extLst>
            </p:cNvPr>
            <p:cNvSpPr/>
            <p:nvPr/>
          </p:nvSpPr>
          <p:spPr>
            <a:xfrm>
              <a:off x="5392663" y="1622672"/>
              <a:ext cx="826791" cy="826791"/>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dirty="0">
                <a:solidFill>
                  <a:schemeClr val="tx1">
                    <a:lumMod val="65000"/>
                    <a:lumOff val="35000"/>
                  </a:schemeClr>
                </a:solidFill>
              </a:endParaRPr>
            </a:p>
          </p:txBody>
        </p:sp>
      </p:grpSp>
      <p:sp>
        <p:nvSpPr>
          <p:cNvPr id="32" name="TextBox 31">
            <a:extLst>
              <a:ext uri="{FF2B5EF4-FFF2-40B4-BE49-F238E27FC236}">
                <a16:creationId xmlns:a16="http://schemas.microsoft.com/office/drawing/2014/main" id="{0A421297-EDAD-52E8-40B1-06C8ED1E7E8B}"/>
              </a:ext>
            </a:extLst>
          </p:cNvPr>
          <p:cNvSpPr txBox="1"/>
          <p:nvPr/>
        </p:nvSpPr>
        <p:spPr>
          <a:xfrm>
            <a:off x="8593347" y="2410520"/>
            <a:ext cx="1193622" cy="577081"/>
          </a:xfrm>
          <a:prstGeom prst="rect">
            <a:avLst/>
          </a:prstGeom>
          <a:noFill/>
        </p:spPr>
        <p:txBody>
          <a:bodyPr wrap="square" rtlCol="0">
            <a:spAutoFit/>
          </a:bodyPr>
          <a:lstStyle/>
          <a:p>
            <a:pPr algn="ctr"/>
            <a:r>
              <a:rPr lang="en-US" altLang="ko-KR" sz="1050" dirty="0" err="1">
                <a:cs typeface="Arial" pitchFamily="34" charset="0"/>
              </a:rPr>
              <a:t>Garantit</a:t>
            </a:r>
            <a:r>
              <a:rPr lang="en-US" altLang="ko-KR" sz="1050" dirty="0">
                <a:cs typeface="Arial" pitchFamily="34" charset="0"/>
              </a:rPr>
              <a:t> </a:t>
            </a:r>
            <a:r>
              <a:rPr lang="en-US" altLang="ko-KR" sz="1050" dirty="0" err="1">
                <a:cs typeface="Arial" pitchFamily="34" charset="0"/>
              </a:rPr>
              <a:t>l’origine</a:t>
            </a:r>
            <a:r>
              <a:rPr lang="en-US" altLang="ko-KR" sz="1050" dirty="0">
                <a:cs typeface="Arial" pitchFamily="34" charset="0"/>
              </a:rPr>
              <a:t> du message envoyé</a:t>
            </a:r>
            <a:endParaRPr lang="ko-KR" altLang="en-US" sz="900" dirty="0">
              <a:cs typeface="Arial" pitchFamily="34" charset="0"/>
            </a:endParaRPr>
          </a:p>
        </p:txBody>
      </p:sp>
      <p:sp>
        <p:nvSpPr>
          <p:cNvPr id="33" name="Rectangle 32">
            <a:extLst>
              <a:ext uri="{FF2B5EF4-FFF2-40B4-BE49-F238E27FC236}">
                <a16:creationId xmlns:a16="http://schemas.microsoft.com/office/drawing/2014/main" id="{B15CB3FD-0C34-CF01-309A-CC40F87138A4}"/>
              </a:ext>
            </a:extLst>
          </p:cNvPr>
          <p:cNvSpPr/>
          <p:nvPr/>
        </p:nvSpPr>
        <p:spPr>
          <a:xfrm>
            <a:off x="8438991" y="2066166"/>
            <a:ext cx="1502334" cy="300082"/>
          </a:xfrm>
          <a:prstGeom prst="rect">
            <a:avLst/>
          </a:prstGeom>
        </p:spPr>
        <p:txBody>
          <a:bodyPr wrap="none">
            <a:spAutoFit/>
          </a:bodyPr>
          <a:lstStyle/>
          <a:p>
            <a:r>
              <a:rPr lang="en-US" altLang="ko-KR" sz="1350" b="1" dirty="0" err="1">
                <a:solidFill>
                  <a:schemeClr val="accent5">
                    <a:lumMod val="50000"/>
                  </a:schemeClr>
                </a:solidFill>
                <a:cs typeface="Arial" pitchFamily="34" charset="0"/>
              </a:rPr>
              <a:t>Authentification</a:t>
            </a:r>
            <a:endParaRPr lang="en-US" sz="1350" dirty="0">
              <a:solidFill>
                <a:schemeClr val="accent5">
                  <a:lumMod val="50000"/>
                </a:schemeClr>
              </a:solidFill>
            </a:endParaRPr>
          </a:p>
        </p:txBody>
      </p:sp>
      <p:pic>
        <p:nvPicPr>
          <p:cNvPr id="36" name="Graphic 35" descr="Eye Scan with solid fill">
            <a:extLst>
              <a:ext uri="{FF2B5EF4-FFF2-40B4-BE49-F238E27FC236}">
                <a16:creationId xmlns:a16="http://schemas.microsoft.com/office/drawing/2014/main" id="{75AF947E-A87D-DA64-9807-75EE62C39E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38980" y="1605350"/>
            <a:ext cx="486364" cy="486364"/>
          </a:xfrm>
          <a:prstGeom prst="rect">
            <a:avLst/>
          </a:prstGeom>
        </p:spPr>
      </p:pic>
      <p:sp>
        <p:nvSpPr>
          <p:cNvPr id="37" name="TextBox 36">
            <a:extLst>
              <a:ext uri="{FF2B5EF4-FFF2-40B4-BE49-F238E27FC236}">
                <a16:creationId xmlns:a16="http://schemas.microsoft.com/office/drawing/2014/main" id="{1535683A-7FE8-E1FD-D879-7FDA1A5CCDBE}"/>
              </a:ext>
            </a:extLst>
          </p:cNvPr>
          <p:cNvSpPr txBox="1"/>
          <p:nvPr/>
        </p:nvSpPr>
        <p:spPr>
          <a:xfrm>
            <a:off x="6465324" y="1673465"/>
            <a:ext cx="225071" cy="369332"/>
          </a:xfrm>
          <a:prstGeom prst="rect">
            <a:avLst/>
          </a:prstGeom>
          <a:noFill/>
        </p:spPr>
        <p:txBody>
          <a:bodyPr wrap="square" rtlCol="0">
            <a:spAutoFit/>
          </a:bodyPr>
          <a:lstStyle/>
          <a:p>
            <a:pPr algn="l"/>
            <a:r>
              <a:rPr lang="en-US" dirty="0">
                <a:solidFill>
                  <a:srgbClr val="C00000"/>
                </a:solidFill>
              </a:rPr>
              <a:t>=</a:t>
            </a:r>
          </a:p>
        </p:txBody>
      </p:sp>
      <p:pic>
        <p:nvPicPr>
          <p:cNvPr id="38" name="Graphic 37" descr="Document with solid fill">
            <a:extLst>
              <a:ext uri="{FF2B5EF4-FFF2-40B4-BE49-F238E27FC236}">
                <a16:creationId xmlns:a16="http://schemas.microsoft.com/office/drawing/2014/main" id="{64B46F55-5D12-36BB-D35E-716B90FB42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3375" y="1614792"/>
            <a:ext cx="516276" cy="437033"/>
          </a:xfrm>
          <a:prstGeom prst="rect">
            <a:avLst/>
          </a:prstGeom>
        </p:spPr>
      </p:pic>
      <p:grpSp>
        <p:nvGrpSpPr>
          <p:cNvPr id="39" name="그룹 9">
            <a:extLst>
              <a:ext uri="{FF2B5EF4-FFF2-40B4-BE49-F238E27FC236}">
                <a16:creationId xmlns:a16="http://schemas.microsoft.com/office/drawing/2014/main" id="{7C306105-55F2-689E-8265-42AD2030590B}"/>
              </a:ext>
            </a:extLst>
          </p:cNvPr>
          <p:cNvGrpSpPr/>
          <p:nvPr/>
        </p:nvGrpSpPr>
        <p:grpSpPr>
          <a:xfrm>
            <a:off x="2420303" y="4140096"/>
            <a:ext cx="1803637" cy="1755483"/>
            <a:chOff x="3517627" y="3101123"/>
            <a:chExt cx="1152000" cy="1152000"/>
          </a:xfrm>
        </p:grpSpPr>
        <p:sp>
          <p:nvSpPr>
            <p:cNvPr id="40" name="Oval 10">
              <a:extLst>
                <a:ext uri="{FF2B5EF4-FFF2-40B4-BE49-F238E27FC236}">
                  <a16:creationId xmlns:a16="http://schemas.microsoft.com/office/drawing/2014/main" id="{59BDCE4E-CEE3-9115-AB79-C115596356BA}"/>
                </a:ext>
              </a:extLst>
            </p:cNvPr>
            <p:cNvSpPr/>
            <p:nvPr/>
          </p:nvSpPr>
          <p:spPr>
            <a:xfrm>
              <a:off x="3589627" y="3173123"/>
              <a:ext cx="1008000" cy="1008000"/>
            </a:xfrm>
            <a:prstGeom prst="ellipse">
              <a:avLst/>
            </a:prstGeom>
            <a:solidFill>
              <a:schemeClr val="bg1">
                <a:alpha val="80000"/>
              </a:schemeClr>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JM" sz="1400" dirty="0" err="1">
                  <a:solidFill>
                    <a:schemeClr val="tx1"/>
                  </a:solidFill>
                </a:rPr>
                <a:t>Fonctions</a:t>
              </a:r>
              <a:r>
                <a:rPr lang="en-JM" sz="1400" dirty="0">
                  <a:solidFill>
                    <a:schemeClr val="tx1"/>
                  </a:solidFill>
                </a:rPr>
                <a:t> de </a:t>
              </a:r>
              <a:r>
                <a:rPr lang="en-JM" sz="1400" dirty="0" err="1">
                  <a:solidFill>
                    <a:schemeClr val="tx1"/>
                  </a:solidFill>
                </a:rPr>
                <a:t>hachage</a:t>
              </a:r>
              <a:endParaRPr lang="en-JM" sz="1400" dirty="0">
                <a:solidFill>
                  <a:schemeClr val="tx1"/>
                </a:solidFill>
              </a:endParaRPr>
            </a:p>
          </p:txBody>
        </p:sp>
        <p:sp>
          <p:nvSpPr>
            <p:cNvPr id="41" name="타원 58">
              <a:extLst>
                <a:ext uri="{FF2B5EF4-FFF2-40B4-BE49-F238E27FC236}">
                  <a16:creationId xmlns:a16="http://schemas.microsoft.com/office/drawing/2014/main" id="{1DDD589C-5BE6-EA15-5FDB-811CD1368771}"/>
                </a:ext>
              </a:extLst>
            </p:cNvPr>
            <p:cNvSpPr/>
            <p:nvPr/>
          </p:nvSpPr>
          <p:spPr>
            <a:xfrm rot="10800000">
              <a:off x="3517627" y="3101123"/>
              <a:ext cx="1152000" cy="1152000"/>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42" name="그룹 9">
            <a:extLst>
              <a:ext uri="{FF2B5EF4-FFF2-40B4-BE49-F238E27FC236}">
                <a16:creationId xmlns:a16="http://schemas.microsoft.com/office/drawing/2014/main" id="{74343D1A-4580-1AB6-D923-D4AC68FF28E2}"/>
              </a:ext>
            </a:extLst>
          </p:cNvPr>
          <p:cNvGrpSpPr/>
          <p:nvPr/>
        </p:nvGrpSpPr>
        <p:grpSpPr>
          <a:xfrm>
            <a:off x="5358593" y="4140095"/>
            <a:ext cx="1803637" cy="1755483"/>
            <a:chOff x="3517627" y="3101123"/>
            <a:chExt cx="1152000" cy="1152000"/>
          </a:xfrm>
        </p:grpSpPr>
        <p:sp>
          <p:nvSpPr>
            <p:cNvPr id="43" name="Oval 10">
              <a:extLst>
                <a:ext uri="{FF2B5EF4-FFF2-40B4-BE49-F238E27FC236}">
                  <a16:creationId xmlns:a16="http://schemas.microsoft.com/office/drawing/2014/main" id="{0E62D742-D1D7-AEFD-5882-18315C6071E4}"/>
                </a:ext>
              </a:extLst>
            </p:cNvPr>
            <p:cNvSpPr/>
            <p:nvPr/>
          </p:nvSpPr>
          <p:spPr>
            <a:xfrm>
              <a:off x="3595035" y="3173123"/>
              <a:ext cx="1008000" cy="1008000"/>
            </a:xfrm>
            <a:prstGeom prst="ellipse">
              <a:avLst/>
            </a:prstGeom>
            <a:solidFill>
              <a:schemeClr val="bg1">
                <a:alpha val="80000"/>
              </a:schemeClr>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JM" sz="1400" dirty="0">
                  <a:solidFill>
                    <a:schemeClr val="tx1"/>
                  </a:solidFill>
                </a:rPr>
                <a:t>Signature numérique</a:t>
              </a:r>
            </a:p>
          </p:txBody>
        </p:sp>
        <p:sp>
          <p:nvSpPr>
            <p:cNvPr id="44" name="타원 58">
              <a:extLst>
                <a:ext uri="{FF2B5EF4-FFF2-40B4-BE49-F238E27FC236}">
                  <a16:creationId xmlns:a16="http://schemas.microsoft.com/office/drawing/2014/main" id="{D65B5060-D0CA-51A6-99B2-F63CB6B8B868}"/>
                </a:ext>
              </a:extLst>
            </p:cNvPr>
            <p:cNvSpPr/>
            <p:nvPr/>
          </p:nvSpPr>
          <p:spPr>
            <a:xfrm rot="10800000">
              <a:off x="3517627" y="3101123"/>
              <a:ext cx="1152000" cy="1152000"/>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45" name="그룹 9">
            <a:extLst>
              <a:ext uri="{FF2B5EF4-FFF2-40B4-BE49-F238E27FC236}">
                <a16:creationId xmlns:a16="http://schemas.microsoft.com/office/drawing/2014/main" id="{768F5C8F-3889-6114-BBA9-C3AF5E24766D}"/>
              </a:ext>
            </a:extLst>
          </p:cNvPr>
          <p:cNvGrpSpPr/>
          <p:nvPr/>
        </p:nvGrpSpPr>
        <p:grpSpPr>
          <a:xfrm>
            <a:off x="8040461" y="4140095"/>
            <a:ext cx="1803637" cy="1755483"/>
            <a:chOff x="3517627" y="3101123"/>
            <a:chExt cx="1152000" cy="1152000"/>
          </a:xfrm>
        </p:grpSpPr>
        <p:sp>
          <p:nvSpPr>
            <p:cNvPr id="46" name="Oval 10">
              <a:extLst>
                <a:ext uri="{FF2B5EF4-FFF2-40B4-BE49-F238E27FC236}">
                  <a16:creationId xmlns:a16="http://schemas.microsoft.com/office/drawing/2014/main" id="{306CC87E-E932-FF64-A6B4-DCA78B22AB9F}"/>
                </a:ext>
              </a:extLst>
            </p:cNvPr>
            <p:cNvSpPr/>
            <p:nvPr/>
          </p:nvSpPr>
          <p:spPr>
            <a:xfrm>
              <a:off x="3589627" y="3173123"/>
              <a:ext cx="1008000" cy="1008000"/>
            </a:xfrm>
            <a:prstGeom prst="ellipse">
              <a:avLst/>
            </a:prstGeom>
            <a:solidFill>
              <a:schemeClr val="bg1">
                <a:alpha val="80000"/>
              </a:schemeClr>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JM" sz="1400" dirty="0">
                  <a:solidFill>
                    <a:schemeClr val="tx1"/>
                  </a:solidFill>
                </a:rPr>
                <a:t>Chiffrement</a:t>
              </a:r>
            </a:p>
          </p:txBody>
        </p:sp>
        <p:sp>
          <p:nvSpPr>
            <p:cNvPr id="47" name="타원 58">
              <a:extLst>
                <a:ext uri="{FF2B5EF4-FFF2-40B4-BE49-F238E27FC236}">
                  <a16:creationId xmlns:a16="http://schemas.microsoft.com/office/drawing/2014/main" id="{D95EB343-09DD-0A2C-FFEC-A836059FE451}"/>
                </a:ext>
              </a:extLst>
            </p:cNvPr>
            <p:cNvSpPr/>
            <p:nvPr/>
          </p:nvSpPr>
          <p:spPr>
            <a:xfrm rot="10800000">
              <a:off x="3517627" y="3101123"/>
              <a:ext cx="1152000" cy="1152000"/>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cxnSp>
        <p:nvCxnSpPr>
          <p:cNvPr id="49" name="Connector: Elbow 48">
            <a:extLst>
              <a:ext uri="{FF2B5EF4-FFF2-40B4-BE49-F238E27FC236}">
                <a16:creationId xmlns:a16="http://schemas.microsoft.com/office/drawing/2014/main" id="{198B2D3A-130F-74C8-9824-7DEB8B5EC113}"/>
              </a:ext>
            </a:extLst>
          </p:cNvPr>
          <p:cNvCxnSpPr>
            <a:stCxn id="14" idx="4"/>
            <a:endCxn id="41" idx="4"/>
          </p:cNvCxnSpPr>
          <p:nvPr/>
        </p:nvCxnSpPr>
        <p:spPr>
          <a:xfrm rot="5400000">
            <a:off x="4334188" y="2219945"/>
            <a:ext cx="908084" cy="2932218"/>
          </a:xfrm>
          <a:prstGeom prst="bentConnector3">
            <a:avLst>
              <a:gd name="adj1" fmla="val 31819"/>
            </a:avLst>
          </a:prstGeom>
          <a:ln w="22225">
            <a:solidFill>
              <a:srgbClr val="C00000"/>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EECCDC-0831-7915-655E-167DB225E62C}"/>
              </a:ext>
            </a:extLst>
          </p:cNvPr>
          <p:cNvCxnSpPr>
            <a:cxnSpLocks/>
          </p:cNvCxnSpPr>
          <p:nvPr/>
        </p:nvCxnSpPr>
        <p:spPr>
          <a:xfrm>
            <a:off x="6253685" y="3232012"/>
            <a:ext cx="6072" cy="908083"/>
          </a:xfrm>
          <a:prstGeom prst="straightConnector1">
            <a:avLst/>
          </a:prstGeom>
          <a:ln w="22225">
            <a:solidFill>
              <a:srgbClr val="C00000"/>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0D58932-AFC3-34E4-DC37-13BB2387A9D6}"/>
              </a:ext>
            </a:extLst>
          </p:cNvPr>
          <p:cNvCxnSpPr>
            <a:cxnSpLocks/>
            <a:endCxn id="47" idx="4"/>
          </p:cNvCxnSpPr>
          <p:nvPr/>
        </p:nvCxnSpPr>
        <p:spPr>
          <a:xfrm>
            <a:off x="6245099" y="3514886"/>
            <a:ext cx="2697180" cy="625209"/>
          </a:xfrm>
          <a:prstGeom prst="bentConnector2">
            <a:avLst/>
          </a:prstGeom>
          <a:ln w="22225">
            <a:solidFill>
              <a:srgbClr val="C00000"/>
            </a:solidFill>
            <a:prstDash val="sysDot"/>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F0C4789-DD64-C4D4-74D0-AD94925184C0}"/>
              </a:ext>
            </a:extLst>
          </p:cNvPr>
          <p:cNvCxnSpPr/>
          <p:nvPr/>
        </p:nvCxnSpPr>
        <p:spPr>
          <a:xfrm rot="5400000">
            <a:off x="7377530" y="2219945"/>
            <a:ext cx="908084" cy="2932218"/>
          </a:xfrm>
          <a:prstGeom prst="bentConnector3">
            <a:avLst>
              <a:gd name="adj1" fmla="val 22029"/>
            </a:avLst>
          </a:prstGeom>
          <a:ln w="22225">
            <a:solidFill>
              <a:schemeClr val="accent5">
                <a:lumMod val="50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26D9B0BD-FA21-1277-434C-4B841EDFCFFE}"/>
              </a:ext>
            </a:extLst>
          </p:cNvPr>
          <p:cNvCxnSpPr>
            <a:cxnSpLocks/>
          </p:cNvCxnSpPr>
          <p:nvPr/>
        </p:nvCxnSpPr>
        <p:spPr>
          <a:xfrm rot="10800000" flipV="1">
            <a:off x="3226518" y="3430193"/>
            <a:ext cx="3137371" cy="709900"/>
          </a:xfrm>
          <a:prstGeom prst="bentConnector3">
            <a:avLst>
              <a:gd name="adj1" fmla="val 99891"/>
            </a:avLst>
          </a:prstGeom>
          <a:ln w="22225">
            <a:solidFill>
              <a:schemeClr val="accent5">
                <a:lumMod val="50000"/>
              </a:schemeClr>
            </a:solidFill>
            <a:prstDash val="sysDot"/>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3583FD-E27B-59B7-1B36-894946050379}"/>
              </a:ext>
            </a:extLst>
          </p:cNvPr>
          <p:cNvCxnSpPr>
            <a:cxnSpLocks/>
          </p:cNvCxnSpPr>
          <p:nvPr/>
        </p:nvCxnSpPr>
        <p:spPr>
          <a:xfrm>
            <a:off x="9047234" y="3430184"/>
            <a:ext cx="6708" cy="709910"/>
          </a:xfrm>
          <a:prstGeom prst="straightConnector1">
            <a:avLst/>
          </a:prstGeom>
          <a:ln w="22225">
            <a:solidFill>
              <a:schemeClr val="accent5">
                <a:lumMod val="50000"/>
              </a:schemeClr>
            </a:solidFill>
            <a:prstDash val="sysDot"/>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033B416-C108-3FC8-1953-5C58F492DC3D}"/>
              </a:ext>
            </a:extLst>
          </p:cNvPr>
          <p:cNvCxnSpPr>
            <a:cxnSpLocks/>
          </p:cNvCxnSpPr>
          <p:nvPr/>
        </p:nvCxnSpPr>
        <p:spPr>
          <a:xfrm>
            <a:off x="3083632" y="3367607"/>
            <a:ext cx="6075306" cy="5212"/>
          </a:xfrm>
          <a:prstGeom prst="line">
            <a:avLst/>
          </a:prstGeom>
          <a:ln w="22225">
            <a:solidFill>
              <a:schemeClr val="accent3">
                <a:lumMod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58CF0FB-0F54-56F6-05F1-229F7D9DD7C0}"/>
              </a:ext>
            </a:extLst>
          </p:cNvPr>
          <p:cNvCxnSpPr>
            <a:cxnSpLocks/>
          </p:cNvCxnSpPr>
          <p:nvPr/>
        </p:nvCxnSpPr>
        <p:spPr>
          <a:xfrm>
            <a:off x="9154174" y="3366216"/>
            <a:ext cx="0" cy="786310"/>
          </a:xfrm>
          <a:prstGeom prst="straightConnector1">
            <a:avLst/>
          </a:prstGeom>
          <a:ln w="22225">
            <a:solidFill>
              <a:schemeClr val="accent3">
                <a:lumMod val="50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8325801-1AA8-56E5-E7CB-676C66DB9632}"/>
              </a:ext>
            </a:extLst>
          </p:cNvPr>
          <p:cNvCxnSpPr>
            <a:cxnSpLocks/>
          </p:cNvCxnSpPr>
          <p:nvPr/>
        </p:nvCxnSpPr>
        <p:spPr>
          <a:xfrm>
            <a:off x="3084418" y="3230692"/>
            <a:ext cx="0" cy="939805"/>
          </a:xfrm>
          <a:prstGeom prst="straightConnector1">
            <a:avLst/>
          </a:prstGeom>
          <a:ln w="22225">
            <a:solidFill>
              <a:schemeClr val="accent3">
                <a:lumMod val="50000"/>
              </a:schemeClr>
            </a:solidFill>
            <a:prstDash val="sysDot"/>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67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inVertical)">
                                      <p:cBhvr>
                                        <p:cTn id="16" dur="500"/>
                                        <p:tgtEl>
                                          <p:spTgt spid="1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Vertical)">
                                      <p:cBhvr>
                                        <p:cTn id="19" dur="500"/>
                                        <p:tgtEl>
                                          <p:spTgt spid="37"/>
                                        </p:tgtEl>
                                      </p:cBhvr>
                                    </p:animEffect>
                                  </p:childTnLst>
                                </p:cTn>
                              </p:par>
                              <p:par>
                                <p:cTn id="20" presetID="16" presetClass="entr" presetSubtype="21"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arn(inVertic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barn(inVertical)">
                                      <p:cBhvr>
                                        <p:cTn id="30" dur="500"/>
                                        <p:tgtEl>
                                          <p:spTgt spid="32"/>
                                        </p:tgtEl>
                                      </p:cBhvr>
                                    </p:animEffect>
                                  </p:childTnLst>
                                </p:cTn>
                              </p:par>
                              <p:par>
                                <p:cTn id="31" presetID="16" presetClass="entr" presetSubtype="21"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barn(inVertical)">
                                      <p:cBhvr>
                                        <p:cTn id="33" dur="500"/>
                                        <p:tgtEl>
                                          <p:spTgt spid="3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barn(inVertical)">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barn(inVertical)">
                                      <p:cBhvr>
                                        <p:cTn id="41" dur="500"/>
                                        <p:tgtEl>
                                          <p:spTgt spid="39"/>
                                        </p:tgtEl>
                                      </p:cBhvr>
                                    </p:animEffect>
                                  </p:childTnLst>
                                </p:cTn>
                              </p:par>
                              <p:par>
                                <p:cTn id="42" presetID="16" presetClass="entr" presetSubtype="21"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barn(inVertical)">
                                      <p:cBhvr>
                                        <p:cTn id="44" dur="500"/>
                                        <p:tgtEl>
                                          <p:spTgt spid="42"/>
                                        </p:tgtEl>
                                      </p:cBhvr>
                                    </p:animEffect>
                                  </p:childTnLst>
                                </p:cTn>
                              </p:par>
                              <p:par>
                                <p:cTn id="45" presetID="16" presetClass="entr" presetSubtype="21"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barn(inVertical)">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barn(inVertical)">
                                      <p:cBhvr>
                                        <p:cTn id="52" dur="500"/>
                                        <p:tgtEl>
                                          <p:spTgt spid="87"/>
                                        </p:tgtEl>
                                      </p:cBhvr>
                                    </p:animEffect>
                                  </p:childTnLst>
                                </p:cTn>
                              </p:par>
                              <p:par>
                                <p:cTn id="53" presetID="16" presetClass="entr" presetSubtype="21"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barn(inVertical)">
                                      <p:cBhvr>
                                        <p:cTn id="55" dur="500"/>
                                        <p:tgtEl>
                                          <p:spTgt spid="78"/>
                                        </p:tgtEl>
                                      </p:cBhvr>
                                    </p:animEffect>
                                  </p:childTnLst>
                                </p:cTn>
                              </p:par>
                              <p:par>
                                <p:cTn id="56" presetID="16" presetClass="entr" presetSubtype="21"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barn(inVertical)">
                                      <p:cBhvr>
                                        <p:cTn id="58" dur="500"/>
                                        <p:tgtEl>
                                          <p:spTgt spid="84"/>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barn(inVertical)">
                                      <p:cBhvr>
                                        <p:cTn id="63" dur="500"/>
                                        <p:tgtEl>
                                          <p:spTgt spid="53"/>
                                        </p:tgtEl>
                                      </p:cBhvr>
                                    </p:animEffect>
                                  </p:childTnLst>
                                </p:cTn>
                              </p:par>
                              <p:par>
                                <p:cTn id="64" presetID="16" presetClass="entr" presetSubtype="21" fill="hold"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barn(inVertical)">
                                      <p:cBhvr>
                                        <p:cTn id="66" dur="500"/>
                                        <p:tgtEl>
                                          <p:spTgt spid="52"/>
                                        </p:tgtEl>
                                      </p:cBhvr>
                                    </p:animEffect>
                                  </p:childTnLst>
                                </p:cTn>
                              </p:par>
                              <p:par>
                                <p:cTn id="67" presetID="16" presetClass="entr" presetSubtype="21"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barn(inVertical)">
                                      <p:cBhvr>
                                        <p:cTn id="69" dur="500"/>
                                        <p:tgtEl>
                                          <p:spTgt spid="49"/>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barn(inVertical)">
                                      <p:cBhvr>
                                        <p:cTn id="74" dur="500"/>
                                        <p:tgtEl>
                                          <p:spTgt spid="59"/>
                                        </p:tgtEl>
                                      </p:cBhvr>
                                    </p:animEffect>
                                  </p:childTnLst>
                                </p:cTn>
                              </p:par>
                              <p:par>
                                <p:cTn id="75" presetID="16" presetClass="entr" presetSubtype="21"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barn(inVertical)">
                                      <p:cBhvr>
                                        <p:cTn id="77" dur="500"/>
                                        <p:tgtEl>
                                          <p:spTgt spid="57"/>
                                        </p:tgtEl>
                                      </p:cBhvr>
                                    </p:animEffect>
                                  </p:childTnLst>
                                </p:cTn>
                              </p:par>
                              <p:par>
                                <p:cTn id="78" presetID="16" presetClass="entr" presetSubtype="21" fill="hold" nodeType="with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barn(inVertical)">
                                      <p:cBhvr>
                                        <p:cTn id="8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2" grpId="0"/>
      <p:bldP spid="33"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0B10-1E78-42AD-B41B-13C0928212FA}"/>
              </a:ext>
            </a:extLst>
          </p:cNvPr>
          <p:cNvSpPr>
            <a:spLocks noGrp="1"/>
          </p:cNvSpPr>
          <p:nvPr>
            <p:ph type="title"/>
          </p:nvPr>
        </p:nvSpPr>
        <p:spPr/>
        <p:txBody>
          <a:bodyPr/>
          <a:lstStyle/>
          <a:p>
            <a:r>
              <a:rPr lang="en-US" dirty="0"/>
              <a:t>Chiffrement, </a:t>
            </a:r>
            <a:r>
              <a:rPr lang="en-US" dirty="0" err="1"/>
              <a:t>hachage</a:t>
            </a:r>
            <a:r>
              <a:rPr lang="en-US" dirty="0"/>
              <a:t> et signature</a:t>
            </a:r>
          </a:p>
        </p:txBody>
      </p:sp>
      <p:pic>
        <p:nvPicPr>
          <p:cNvPr id="17" name="Picture Placeholder 16">
            <a:extLst>
              <a:ext uri="{FF2B5EF4-FFF2-40B4-BE49-F238E27FC236}">
                <a16:creationId xmlns:a16="http://schemas.microsoft.com/office/drawing/2014/main" id="{0726623A-8AF6-C0BC-3824-1304CC2BDEA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260" b="9260"/>
          <a:stretch>
            <a:fillRect/>
          </a:stretch>
        </p:blipFill>
        <p:spPr/>
      </p:pic>
    </p:spTree>
    <p:extLst>
      <p:ext uri="{BB962C8B-B14F-4D97-AF65-F5344CB8AC3E}">
        <p14:creationId xmlns:p14="http://schemas.microsoft.com/office/powerpoint/2010/main" val="185452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7900-EFFD-A141-DDDC-34954ABB39A5}"/>
              </a:ext>
            </a:extLst>
          </p:cNvPr>
          <p:cNvSpPr>
            <a:spLocks noGrp="1"/>
          </p:cNvSpPr>
          <p:nvPr>
            <p:ph type="title"/>
          </p:nvPr>
        </p:nvSpPr>
        <p:spPr/>
        <p:txBody>
          <a:bodyPr/>
          <a:lstStyle/>
          <a:p>
            <a:r>
              <a:rPr lang="en-US" dirty="0"/>
              <a:t>1/ Chiffrement symétrique</a:t>
            </a:r>
          </a:p>
        </p:txBody>
      </p:sp>
      <p:cxnSp>
        <p:nvCxnSpPr>
          <p:cNvPr id="5" name="Straight Arrow Connector 4">
            <a:extLst>
              <a:ext uri="{FF2B5EF4-FFF2-40B4-BE49-F238E27FC236}">
                <a16:creationId xmlns:a16="http://schemas.microsoft.com/office/drawing/2014/main" id="{FC2EBF7C-AAC9-E150-6D7C-A180A2AB89EA}"/>
              </a:ext>
            </a:extLst>
          </p:cNvPr>
          <p:cNvCxnSpPr/>
          <p:nvPr/>
        </p:nvCxnSpPr>
        <p:spPr>
          <a:xfrm flipV="1">
            <a:off x="3385435" y="4069587"/>
            <a:ext cx="4965405" cy="8660"/>
          </a:xfrm>
          <a:prstGeom prst="straightConnector1">
            <a:avLst/>
          </a:prstGeom>
          <a:ln w="38100">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Spy X family tome 8 - BDfugue.com">
            <a:extLst>
              <a:ext uri="{FF2B5EF4-FFF2-40B4-BE49-F238E27FC236}">
                <a16:creationId xmlns:a16="http://schemas.microsoft.com/office/drawing/2014/main" id="{2E9E16CB-DA98-4E5F-B8BD-89C043F65F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883" b="58460"/>
          <a:stretch/>
        </p:blipFill>
        <p:spPr bwMode="auto">
          <a:xfrm>
            <a:off x="1516963" y="3355174"/>
            <a:ext cx="1684435" cy="15127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98B6F2C-8030-0836-DD58-78E091CB5B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012" t="8589" b="42006"/>
          <a:stretch/>
        </p:blipFill>
        <p:spPr bwMode="auto">
          <a:xfrm>
            <a:off x="8534877" y="3169451"/>
            <a:ext cx="1579290" cy="17927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8" name="Speech Bubble: Rectangle 17">
            <a:extLst>
              <a:ext uri="{FF2B5EF4-FFF2-40B4-BE49-F238E27FC236}">
                <a16:creationId xmlns:a16="http://schemas.microsoft.com/office/drawing/2014/main" id="{3E718F15-0E2D-65A1-458E-A7AF0135CFA2}"/>
              </a:ext>
            </a:extLst>
          </p:cNvPr>
          <p:cNvSpPr/>
          <p:nvPr/>
        </p:nvSpPr>
        <p:spPr>
          <a:xfrm>
            <a:off x="4959196" y="3193999"/>
            <a:ext cx="1839432" cy="550012"/>
          </a:xfrm>
          <a:prstGeom prst="wedgeRectCallout">
            <a:avLst>
              <a:gd name="adj1" fmla="val -20833"/>
              <a:gd name="adj2" fmla="val 107994"/>
            </a:avLst>
          </a:prstGeom>
          <a:solidFill>
            <a:schemeClr val="bg1">
              <a:lumMod val="75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sz="1600" dirty="0">
                <a:solidFill>
                  <a:sysClr val="windowText" lastClr="000000"/>
                </a:solidFill>
              </a:rPr>
              <a:t>Mission n°1 :</a:t>
            </a:r>
          </a:p>
          <a:p>
            <a:pPr algn="ctr">
              <a:buClr>
                <a:schemeClr val="bg1"/>
              </a:buClr>
            </a:pPr>
            <a:r>
              <a:rPr lang="en-US" sz="1600" i="1" dirty="0" err="1">
                <a:solidFill>
                  <a:schemeClr val="tx1"/>
                </a:solidFill>
              </a:rPr>
              <a:t>cacherlabombe</a:t>
            </a:r>
            <a:endParaRPr lang="en-US" sz="1600" i="1" dirty="0">
              <a:solidFill>
                <a:schemeClr val="tx1"/>
              </a:solidFill>
            </a:endParaRPr>
          </a:p>
        </p:txBody>
      </p:sp>
      <p:pic>
        <p:nvPicPr>
          <p:cNvPr id="19" name="Graphic 18" descr="Headphones with solid fill">
            <a:extLst>
              <a:ext uri="{FF2B5EF4-FFF2-40B4-BE49-F238E27FC236}">
                <a16:creationId xmlns:a16="http://schemas.microsoft.com/office/drawing/2014/main" id="{68EACF00-AF6C-6B9B-B3CE-73622F4310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3369" y="2734427"/>
            <a:ext cx="474987" cy="474987"/>
          </a:xfrm>
          <a:prstGeom prst="rect">
            <a:avLst/>
          </a:prstGeom>
        </p:spPr>
      </p:pic>
      <p:pic>
        <p:nvPicPr>
          <p:cNvPr id="20" name="Picture 8" descr="Why Some Spy X Family Fans Are Concerned About Yuri Briar">
            <a:extLst>
              <a:ext uri="{FF2B5EF4-FFF2-40B4-BE49-F238E27FC236}">
                <a16:creationId xmlns:a16="http://schemas.microsoft.com/office/drawing/2014/main" id="{ACC9A006-86FE-190E-84F0-B032BF328E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2966" y="1426356"/>
            <a:ext cx="2070342" cy="11645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40E4F583-180B-AE02-08E0-08F8D8EDFA6C}"/>
              </a:ext>
            </a:extLst>
          </p:cNvPr>
          <p:cNvCxnSpPr>
            <a:cxnSpLocks/>
          </p:cNvCxnSpPr>
          <p:nvPr/>
        </p:nvCxnSpPr>
        <p:spPr>
          <a:xfrm>
            <a:off x="5868137" y="2590923"/>
            <a:ext cx="10775" cy="603076"/>
          </a:xfrm>
          <a:prstGeom prst="straightConnector1">
            <a:avLst/>
          </a:prstGeom>
          <a:ln w="38100">
            <a:solidFill>
              <a:srgbClr val="C0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A1BBF3A-B003-4D51-3705-124A02259DBC}"/>
              </a:ext>
            </a:extLst>
          </p:cNvPr>
          <p:cNvSpPr txBox="1"/>
          <p:nvPr/>
        </p:nvSpPr>
        <p:spPr>
          <a:xfrm>
            <a:off x="3265236" y="1046827"/>
            <a:ext cx="5205801" cy="307777"/>
          </a:xfrm>
          <a:prstGeom prst="rect">
            <a:avLst/>
          </a:prstGeom>
          <a:noFill/>
        </p:spPr>
        <p:txBody>
          <a:bodyPr wrap="square" rtlCol="0">
            <a:spAutoFit/>
          </a:bodyPr>
          <a:lstStyle/>
          <a:p>
            <a:pPr algn="ctr"/>
            <a:r>
              <a:rPr lang="en-US" sz="1400" dirty="0" err="1"/>
              <a:t>Confidentialité</a:t>
            </a:r>
            <a:r>
              <a:rPr lang="en-US" sz="1400" dirty="0"/>
              <a:t> : le message est non </a:t>
            </a:r>
            <a:r>
              <a:rPr lang="en-US" sz="1400" dirty="0" err="1"/>
              <a:t>lisible</a:t>
            </a:r>
            <a:r>
              <a:rPr lang="en-US" sz="1400" dirty="0"/>
              <a:t> par un tiers</a:t>
            </a:r>
          </a:p>
        </p:txBody>
      </p:sp>
    </p:spTree>
    <p:extLst>
      <p:ext uri="{BB962C8B-B14F-4D97-AF65-F5344CB8AC3E}">
        <p14:creationId xmlns:p14="http://schemas.microsoft.com/office/powerpoint/2010/main" val="347833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7900-EFFD-A141-DDDC-34954ABB39A5}"/>
              </a:ext>
            </a:extLst>
          </p:cNvPr>
          <p:cNvSpPr>
            <a:spLocks noGrp="1"/>
          </p:cNvSpPr>
          <p:nvPr>
            <p:ph type="title"/>
          </p:nvPr>
        </p:nvSpPr>
        <p:spPr/>
        <p:txBody>
          <a:bodyPr/>
          <a:lstStyle/>
          <a:p>
            <a:r>
              <a:rPr lang="en-US" dirty="0"/>
              <a:t>1/ Chiffrement symétrique</a:t>
            </a:r>
          </a:p>
        </p:txBody>
      </p:sp>
      <p:cxnSp>
        <p:nvCxnSpPr>
          <p:cNvPr id="5" name="Straight Arrow Connector 4">
            <a:extLst>
              <a:ext uri="{FF2B5EF4-FFF2-40B4-BE49-F238E27FC236}">
                <a16:creationId xmlns:a16="http://schemas.microsoft.com/office/drawing/2014/main" id="{FC2EBF7C-AAC9-E150-6D7C-A180A2AB89EA}"/>
              </a:ext>
            </a:extLst>
          </p:cNvPr>
          <p:cNvCxnSpPr/>
          <p:nvPr/>
        </p:nvCxnSpPr>
        <p:spPr>
          <a:xfrm flipV="1">
            <a:off x="3385433" y="4067697"/>
            <a:ext cx="4965405" cy="8660"/>
          </a:xfrm>
          <a:prstGeom prst="straightConnector1">
            <a:avLst/>
          </a:prstGeom>
          <a:ln w="38100">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6" name="Speech Bubble: Rectangle 5">
            <a:extLst>
              <a:ext uri="{FF2B5EF4-FFF2-40B4-BE49-F238E27FC236}">
                <a16:creationId xmlns:a16="http://schemas.microsoft.com/office/drawing/2014/main" id="{39B9B0A1-728B-6B1B-1F93-DC538D1B2DB5}"/>
              </a:ext>
            </a:extLst>
          </p:cNvPr>
          <p:cNvSpPr/>
          <p:nvPr/>
        </p:nvSpPr>
        <p:spPr>
          <a:xfrm>
            <a:off x="4959194" y="3192109"/>
            <a:ext cx="1839432" cy="550012"/>
          </a:xfrm>
          <a:prstGeom prst="wedgeRectCallout">
            <a:avLst>
              <a:gd name="adj1" fmla="val -20833"/>
              <a:gd name="adj2" fmla="val 107994"/>
            </a:avLst>
          </a:prstGeom>
          <a:solidFill>
            <a:schemeClr val="bg1">
              <a:lumMod val="75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sz="1600" dirty="0">
                <a:solidFill>
                  <a:sysClr val="windowText" lastClr="000000"/>
                </a:solidFill>
              </a:rPr>
              <a:t>Mission n°1 : </a:t>
            </a:r>
            <a:r>
              <a:rPr lang="en-US" sz="1600" dirty="0" err="1">
                <a:solidFill>
                  <a:srgbClr val="00B050"/>
                </a:solidFill>
              </a:rPr>
              <a:t>xè&amp;é</a:t>
            </a:r>
            <a:r>
              <a:rPr lang="en-US" sz="1600" dirty="0">
                <a:solidFill>
                  <a:srgbClr val="00B050"/>
                </a:solidFill>
              </a:rPr>
              <a:t>”;:!-|kl°</a:t>
            </a:r>
          </a:p>
        </p:txBody>
      </p:sp>
      <p:pic>
        <p:nvPicPr>
          <p:cNvPr id="7" name="Graphic 6" descr="Old Key with solid fill">
            <a:extLst>
              <a:ext uri="{FF2B5EF4-FFF2-40B4-BE49-F238E27FC236}">
                <a16:creationId xmlns:a16="http://schemas.microsoft.com/office/drawing/2014/main" id="{EC0BB2D7-AEB5-D6F1-3ADF-BAB30F604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4257" y="5095806"/>
            <a:ext cx="550012" cy="550012"/>
          </a:xfrm>
          <a:prstGeom prst="rect">
            <a:avLst/>
          </a:prstGeom>
        </p:spPr>
      </p:pic>
      <p:sp>
        <p:nvSpPr>
          <p:cNvPr id="10" name="TextBox 9">
            <a:extLst>
              <a:ext uri="{FF2B5EF4-FFF2-40B4-BE49-F238E27FC236}">
                <a16:creationId xmlns:a16="http://schemas.microsoft.com/office/drawing/2014/main" id="{56CC5F4B-8695-E336-AFB3-9199BD02FBAE}"/>
              </a:ext>
            </a:extLst>
          </p:cNvPr>
          <p:cNvSpPr txBox="1"/>
          <p:nvPr/>
        </p:nvSpPr>
        <p:spPr>
          <a:xfrm>
            <a:off x="1320511" y="5597787"/>
            <a:ext cx="1657953" cy="369332"/>
          </a:xfrm>
          <a:prstGeom prst="rect">
            <a:avLst/>
          </a:prstGeom>
          <a:noFill/>
        </p:spPr>
        <p:txBody>
          <a:bodyPr wrap="square" rtlCol="0">
            <a:spAutoFit/>
          </a:bodyPr>
          <a:lstStyle/>
          <a:p>
            <a:pPr algn="ctr"/>
            <a:r>
              <a:rPr lang="en-US" dirty="0">
                <a:solidFill>
                  <a:srgbClr val="00B050"/>
                </a:solidFill>
              </a:rPr>
              <a:t>Clé secrète</a:t>
            </a:r>
          </a:p>
        </p:txBody>
      </p:sp>
      <p:cxnSp>
        <p:nvCxnSpPr>
          <p:cNvPr id="12" name="Straight Arrow Connector 11">
            <a:extLst>
              <a:ext uri="{FF2B5EF4-FFF2-40B4-BE49-F238E27FC236}">
                <a16:creationId xmlns:a16="http://schemas.microsoft.com/office/drawing/2014/main" id="{6639EAE8-108F-AC9D-6838-C4226458124A}"/>
              </a:ext>
            </a:extLst>
          </p:cNvPr>
          <p:cNvCxnSpPr>
            <a:cxnSpLocks/>
            <a:endCxn id="6" idx="0"/>
          </p:cNvCxnSpPr>
          <p:nvPr/>
        </p:nvCxnSpPr>
        <p:spPr>
          <a:xfrm>
            <a:off x="5868135" y="2589033"/>
            <a:ext cx="10775" cy="603076"/>
          </a:xfrm>
          <a:prstGeom prst="straightConnector1">
            <a:avLst/>
          </a:prstGeom>
          <a:ln w="38100">
            <a:solidFill>
              <a:srgbClr val="C00000"/>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Headphones with solid fill">
            <a:extLst>
              <a:ext uri="{FF2B5EF4-FFF2-40B4-BE49-F238E27FC236}">
                <a16:creationId xmlns:a16="http://schemas.microsoft.com/office/drawing/2014/main" id="{58627F74-F595-0E56-C614-88518E9DC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3367" y="2732537"/>
            <a:ext cx="474987" cy="474987"/>
          </a:xfrm>
          <a:prstGeom prst="rect">
            <a:avLst/>
          </a:prstGeom>
        </p:spPr>
      </p:pic>
      <p:pic>
        <p:nvPicPr>
          <p:cNvPr id="3076" name="Picture 4" descr="Spy X family tome 8 - BDfugue.com">
            <a:extLst>
              <a:ext uri="{FF2B5EF4-FFF2-40B4-BE49-F238E27FC236}">
                <a16:creationId xmlns:a16="http://schemas.microsoft.com/office/drawing/2014/main" id="{2E9E16CB-DA98-4E5F-B8BD-89C043F65F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8883" b="58460"/>
          <a:stretch/>
        </p:blipFill>
        <p:spPr bwMode="auto">
          <a:xfrm>
            <a:off x="1516961" y="3353284"/>
            <a:ext cx="1684435" cy="15127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98B6F2C-8030-0836-DD58-78E091CB5B8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012" t="8589" b="42006"/>
          <a:stretch/>
        </p:blipFill>
        <p:spPr bwMode="auto">
          <a:xfrm>
            <a:off x="8534875" y="3167561"/>
            <a:ext cx="1579290" cy="17927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0" name="Picture 8" descr="Why Some Spy X Family Fans Are Concerned About Yuri Briar">
            <a:extLst>
              <a:ext uri="{FF2B5EF4-FFF2-40B4-BE49-F238E27FC236}">
                <a16:creationId xmlns:a16="http://schemas.microsoft.com/office/drawing/2014/main" id="{4F48DCF9-4967-2712-9A03-432ACAD854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2964" y="1424466"/>
            <a:ext cx="2070342" cy="11645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45D3F8-4744-A7B6-5C09-D54AF78C4FC6}"/>
              </a:ext>
            </a:extLst>
          </p:cNvPr>
          <p:cNvSpPr txBox="1"/>
          <p:nvPr/>
        </p:nvSpPr>
        <p:spPr>
          <a:xfrm>
            <a:off x="3285769" y="3169134"/>
            <a:ext cx="1935579" cy="584775"/>
          </a:xfrm>
          <a:prstGeom prst="rect">
            <a:avLst/>
          </a:prstGeom>
          <a:noFill/>
        </p:spPr>
        <p:txBody>
          <a:bodyPr wrap="square" rtlCol="0">
            <a:spAutoFit/>
          </a:bodyPr>
          <a:lstStyle/>
          <a:p>
            <a:pPr algn="ctr"/>
            <a:r>
              <a:rPr lang="en-US" sz="1600" dirty="0">
                <a:solidFill>
                  <a:srgbClr val="00B050"/>
                </a:solidFill>
              </a:rPr>
              <a:t>Algorithme de chiffrement</a:t>
            </a:r>
          </a:p>
        </p:txBody>
      </p:sp>
      <p:sp>
        <p:nvSpPr>
          <p:cNvPr id="4" name="TextBox 3">
            <a:extLst>
              <a:ext uri="{FF2B5EF4-FFF2-40B4-BE49-F238E27FC236}">
                <a16:creationId xmlns:a16="http://schemas.microsoft.com/office/drawing/2014/main" id="{B6945445-6AF5-54A4-D312-AB96B13A6DE9}"/>
              </a:ext>
            </a:extLst>
          </p:cNvPr>
          <p:cNvSpPr txBox="1"/>
          <p:nvPr/>
        </p:nvSpPr>
        <p:spPr>
          <a:xfrm>
            <a:off x="5703474" y="2686158"/>
            <a:ext cx="1935579" cy="615553"/>
          </a:xfrm>
          <a:prstGeom prst="rect">
            <a:avLst/>
          </a:prstGeom>
          <a:noFill/>
        </p:spPr>
        <p:txBody>
          <a:bodyPr wrap="square" rtlCol="0">
            <a:spAutoFit/>
          </a:bodyPr>
          <a:lstStyle/>
          <a:p>
            <a:pPr algn="ctr"/>
            <a:r>
              <a:rPr lang="en-US" sz="1600" dirty="0">
                <a:solidFill>
                  <a:srgbClr val="C00000"/>
                </a:solidFill>
              </a:rPr>
              <a:t>Cryptanalyse</a:t>
            </a:r>
          </a:p>
          <a:p>
            <a:pPr algn="ctr"/>
            <a:endParaRPr lang="en-US" dirty="0">
              <a:solidFill>
                <a:srgbClr val="C00000"/>
              </a:solidFill>
            </a:endParaRPr>
          </a:p>
        </p:txBody>
      </p:sp>
      <p:pic>
        <p:nvPicPr>
          <p:cNvPr id="14" name="Graphic 13" descr="Question Mark with solid fill">
            <a:extLst>
              <a:ext uri="{FF2B5EF4-FFF2-40B4-BE49-F238E27FC236}">
                <a16:creationId xmlns:a16="http://schemas.microsoft.com/office/drawing/2014/main" id="{51541386-1C78-84FB-5E97-38D7523DB0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37073" y="2734978"/>
            <a:ext cx="272807" cy="272807"/>
          </a:xfrm>
          <a:prstGeom prst="rect">
            <a:avLst/>
          </a:prstGeom>
        </p:spPr>
      </p:pic>
      <p:pic>
        <p:nvPicPr>
          <p:cNvPr id="15" name="Graphic 14" descr="Old Key with solid fill">
            <a:extLst>
              <a:ext uri="{FF2B5EF4-FFF2-40B4-BE49-F238E27FC236}">
                <a16:creationId xmlns:a16="http://schemas.microsoft.com/office/drawing/2014/main" id="{0B26FA20-5A77-2283-670C-34F3F40DE9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8846" y="5089986"/>
            <a:ext cx="550012" cy="550012"/>
          </a:xfrm>
          <a:prstGeom prst="rect">
            <a:avLst/>
          </a:prstGeom>
        </p:spPr>
      </p:pic>
      <p:cxnSp>
        <p:nvCxnSpPr>
          <p:cNvPr id="17" name="Straight Arrow Connector 16">
            <a:extLst>
              <a:ext uri="{FF2B5EF4-FFF2-40B4-BE49-F238E27FC236}">
                <a16:creationId xmlns:a16="http://schemas.microsoft.com/office/drawing/2014/main" id="{CE5310E7-B8B9-B526-E2C2-7C8E93B5EFF7}"/>
              </a:ext>
            </a:extLst>
          </p:cNvPr>
          <p:cNvCxnSpPr>
            <a:cxnSpLocks/>
          </p:cNvCxnSpPr>
          <p:nvPr/>
        </p:nvCxnSpPr>
        <p:spPr>
          <a:xfrm>
            <a:off x="2743199" y="5370812"/>
            <a:ext cx="5920551" cy="0"/>
          </a:xfrm>
          <a:prstGeom prst="straightConnector1">
            <a:avLst/>
          </a:prstGeom>
          <a:ln w="28575">
            <a:solidFill>
              <a:schemeClr val="accent5">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E5CCD5-98FE-FF23-74DC-A2A50A30DABA}"/>
              </a:ext>
            </a:extLst>
          </p:cNvPr>
          <p:cNvSpPr txBox="1"/>
          <p:nvPr/>
        </p:nvSpPr>
        <p:spPr>
          <a:xfrm>
            <a:off x="8534875" y="5590018"/>
            <a:ext cx="1657953" cy="369332"/>
          </a:xfrm>
          <a:prstGeom prst="rect">
            <a:avLst/>
          </a:prstGeom>
          <a:noFill/>
        </p:spPr>
        <p:txBody>
          <a:bodyPr wrap="square" rtlCol="0">
            <a:spAutoFit/>
          </a:bodyPr>
          <a:lstStyle/>
          <a:p>
            <a:pPr algn="ctr"/>
            <a:r>
              <a:rPr lang="en-US" dirty="0">
                <a:solidFill>
                  <a:srgbClr val="00B050"/>
                </a:solidFill>
              </a:rPr>
              <a:t>Clé secrète</a:t>
            </a:r>
          </a:p>
        </p:txBody>
      </p:sp>
      <p:cxnSp>
        <p:nvCxnSpPr>
          <p:cNvPr id="19" name="Straight Arrow Connector 18">
            <a:extLst>
              <a:ext uri="{FF2B5EF4-FFF2-40B4-BE49-F238E27FC236}">
                <a16:creationId xmlns:a16="http://schemas.microsoft.com/office/drawing/2014/main" id="{C6EED57E-4796-08A8-14C1-5071C3DEC201}"/>
              </a:ext>
            </a:extLst>
          </p:cNvPr>
          <p:cNvCxnSpPr>
            <a:cxnSpLocks/>
          </p:cNvCxnSpPr>
          <p:nvPr/>
        </p:nvCxnSpPr>
        <p:spPr>
          <a:xfrm>
            <a:off x="10114165" y="4063938"/>
            <a:ext cx="516628" cy="3759"/>
          </a:xfrm>
          <a:prstGeom prst="straightConnector1">
            <a:avLst/>
          </a:prstGeom>
          <a:ln w="38100">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E8108A-DE7D-BDD6-DD51-924507C9221F}"/>
              </a:ext>
            </a:extLst>
          </p:cNvPr>
          <p:cNvSpPr txBox="1"/>
          <p:nvPr/>
        </p:nvSpPr>
        <p:spPr>
          <a:xfrm>
            <a:off x="10580928" y="3886022"/>
            <a:ext cx="1684435" cy="338554"/>
          </a:xfrm>
          <a:prstGeom prst="rect">
            <a:avLst/>
          </a:prstGeom>
          <a:noFill/>
        </p:spPr>
        <p:txBody>
          <a:bodyPr wrap="square">
            <a:spAutoFit/>
          </a:bodyPr>
          <a:lstStyle/>
          <a:p>
            <a:r>
              <a:rPr lang="en-US" sz="1600" i="1" dirty="0" err="1">
                <a:solidFill>
                  <a:schemeClr val="tx1"/>
                </a:solidFill>
              </a:rPr>
              <a:t>cacherlabombe</a:t>
            </a:r>
            <a:endParaRPr lang="en-US" sz="1600" i="1" dirty="0"/>
          </a:p>
        </p:txBody>
      </p:sp>
      <p:sp>
        <p:nvSpPr>
          <p:cNvPr id="9" name="Rectangle 8">
            <a:extLst>
              <a:ext uri="{FF2B5EF4-FFF2-40B4-BE49-F238E27FC236}">
                <a16:creationId xmlns:a16="http://schemas.microsoft.com/office/drawing/2014/main" id="{F05E8B37-879B-9274-C101-AEDDC6190B0F}"/>
              </a:ext>
            </a:extLst>
          </p:cNvPr>
          <p:cNvSpPr/>
          <p:nvPr/>
        </p:nvSpPr>
        <p:spPr>
          <a:xfrm>
            <a:off x="792817" y="6466191"/>
            <a:ext cx="10679236" cy="446252"/>
          </a:xfrm>
          <a:prstGeom prst="rect">
            <a:avLst/>
          </a:prstGeom>
          <a:noFill/>
        </p:spPr>
        <p:txBody>
          <a:bodyPr wrap="square" lIns="91416" tIns="45708" rIns="91416" bIns="45708">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400" u="sng" dirty="0" err="1">
                <a:ln/>
              </a:rPr>
              <a:t>Exemples</a:t>
            </a:r>
            <a:r>
              <a:rPr lang="en-US" sz="1400" dirty="0">
                <a:ln/>
              </a:rPr>
              <a:t> : AES, DES, …</a:t>
            </a:r>
            <a:endParaRPr lang="en-US" sz="1100" u="sng" dirty="0">
              <a:ln/>
            </a:endParaRPr>
          </a:p>
          <a:p>
            <a:pPr algn="ctr"/>
            <a:endParaRPr lang="en-US" sz="800" b="1" dirty="0">
              <a:ln/>
              <a:solidFill>
                <a:schemeClr val="accent3"/>
              </a:solidFill>
            </a:endParaRPr>
          </a:p>
        </p:txBody>
      </p:sp>
      <p:sp>
        <p:nvSpPr>
          <p:cNvPr id="11" name="TextBox 10">
            <a:extLst>
              <a:ext uri="{FF2B5EF4-FFF2-40B4-BE49-F238E27FC236}">
                <a16:creationId xmlns:a16="http://schemas.microsoft.com/office/drawing/2014/main" id="{7703E288-51B9-E780-A5AB-D5E9931FD4BD}"/>
              </a:ext>
            </a:extLst>
          </p:cNvPr>
          <p:cNvSpPr txBox="1"/>
          <p:nvPr/>
        </p:nvSpPr>
        <p:spPr>
          <a:xfrm>
            <a:off x="8356730" y="2524381"/>
            <a:ext cx="1935579" cy="584775"/>
          </a:xfrm>
          <a:prstGeom prst="rect">
            <a:avLst/>
          </a:prstGeom>
          <a:noFill/>
        </p:spPr>
        <p:txBody>
          <a:bodyPr wrap="square" rtlCol="0">
            <a:spAutoFit/>
          </a:bodyPr>
          <a:lstStyle/>
          <a:p>
            <a:pPr algn="ctr"/>
            <a:r>
              <a:rPr lang="en-US" sz="1600" dirty="0">
                <a:solidFill>
                  <a:srgbClr val="00B050"/>
                </a:solidFill>
              </a:rPr>
              <a:t>Algorithme de déchiffrement</a:t>
            </a:r>
          </a:p>
        </p:txBody>
      </p:sp>
      <p:sp>
        <p:nvSpPr>
          <p:cNvPr id="13" name="TextBox 12">
            <a:extLst>
              <a:ext uri="{FF2B5EF4-FFF2-40B4-BE49-F238E27FC236}">
                <a16:creationId xmlns:a16="http://schemas.microsoft.com/office/drawing/2014/main" id="{675540BB-788E-BDF2-D3BD-5F74579F0C40}"/>
              </a:ext>
            </a:extLst>
          </p:cNvPr>
          <p:cNvSpPr txBox="1"/>
          <p:nvPr/>
        </p:nvSpPr>
        <p:spPr>
          <a:xfrm>
            <a:off x="3265234" y="1044937"/>
            <a:ext cx="5205801" cy="307777"/>
          </a:xfrm>
          <a:prstGeom prst="rect">
            <a:avLst/>
          </a:prstGeom>
          <a:noFill/>
        </p:spPr>
        <p:txBody>
          <a:bodyPr wrap="square" rtlCol="0">
            <a:spAutoFit/>
          </a:bodyPr>
          <a:lstStyle/>
          <a:p>
            <a:pPr algn="ctr"/>
            <a:r>
              <a:rPr lang="en-US" sz="1400" dirty="0" err="1"/>
              <a:t>Confidentialité</a:t>
            </a:r>
            <a:r>
              <a:rPr lang="en-US" sz="1400" dirty="0"/>
              <a:t> : le message est non </a:t>
            </a:r>
            <a:r>
              <a:rPr lang="en-US" sz="1400" dirty="0" err="1"/>
              <a:t>lisible</a:t>
            </a:r>
            <a:r>
              <a:rPr lang="en-US" sz="1400" dirty="0"/>
              <a:t> par un tiers</a:t>
            </a:r>
          </a:p>
        </p:txBody>
      </p:sp>
      <p:sp>
        <p:nvSpPr>
          <p:cNvPr id="21" name="Rectangle 20">
            <a:extLst>
              <a:ext uri="{FF2B5EF4-FFF2-40B4-BE49-F238E27FC236}">
                <a16:creationId xmlns:a16="http://schemas.microsoft.com/office/drawing/2014/main" id="{0ECF8969-CC92-8083-B039-C7BF1383BE1D}"/>
              </a:ext>
            </a:extLst>
          </p:cNvPr>
          <p:cNvSpPr/>
          <p:nvPr/>
        </p:nvSpPr>
        <p:spPr>
          <a:xfrm>
            <a:off x="1229960" y="6159588"/>
            <a:ext cx="10679236" cy="446252"/>
          </a:xfrm>
          <a:prstGeom prst="rect">
            <a:avLst/>
          </a:prstGeom>
          <a:noFill/>
        </p:spPr>
        <p:txBody>
          <a:bodyPr wrap="square" lIns="91416" tIns="45708" rIns="91416" bIns="45708">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400" b="1" dirty="0">
                <a:ln/>
              </a:rPr>
              <a:t>Sécurité</a:t>
            </a:r>
            <a:r>
              <a:rPr lang="en-US" sz="1400" dirty="0">
                <a:ln/>
              </a:rPr>
              <a:t> : impossible de </a:t>
            </a:r>
            <a:r>
              <a:rPr lang="en-US" sz="1400" dirty="0" err="1">
                <a:ln/>
              </a:rPr>
              <a:t>retrouver</a:t>
            </a:r>
            <a:r>
              <a:rPr lang="en-US" sz="1400" dirty="0">
                <a:ln/>
              </a:rPr>
              <a:t> le message à </a:t>
            </a:r>
            <a:r>
              <a:rPr lang="en-US" sz="1400" dirty="0" err="1">
                <a:ln/>
              </a:rPr>
              <a:t>partir</a:t>
            </a:r>
            <a:r>
              <a:rPr lang="en-US" sz="1400" dirty="0">
                <a:ln/>
              </a:rPr>
              <a:t> du message chiffré sans la clé secrète</a:t>
            </a:r>
            <a:endParaRPr lang="en-US" sz="1100" u="sng" dirty="0">
              <a:ln/>
            </a:endParaRPr>
          </a:p>
          <a:p>
            <a:pPr algn="ctr"/>
            <a:endParaRPr lang="en-US" sz="800" b="1" dirty="0">
              <a:ln/>
              <a:solidFill>
                <a:schemeClr val="accent3"/>
              </a:solidFill>
            </a:endParaRPr>
          </a:p>
        </p:txBody>
      </p:sp>
    </p:spTree>
    <p:extLst>
      <p:ext uri="{BB962C8B-B14F-4D97-AF65-F5344CB8AC3E}">
        <p14:creationId xmlns:p14="http://schemas.microsoft.com/office/powerpoint/2010/main" val="40795068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par>
                                <p:cTn id="22" presetID="16" presetClass="entr" presetSubtype="2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0" grpId="0"/>
      <p:bldP spid="9" grpId="0"/>
      <p:bldP spid="11"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A6E03-B655-C8B3-9DA6-8B2E559294FC}"/>
              </a:ext>
            </a:extLst>
          </p:cNvPr>
          <p:cNvSpPr>
            <a:spLocks noGrp="1"/>
          </p:cNvSpPr>
          <p:nvPr>
            <p:ph idx="1"/>
          </p:nvPr>
        </p:nvSpPr>
        <p:spPr>
          <a:xfrm>
            <a:off x="300038" y="1484313"/>
            <a:ext cx="11891962" cy="4608512"/>
          </a:xfrm>
        </p:spPr>
        <p:txBody>
          <a:bodyPr/>
          <a:lstStyle/>
          <a:p>
            <a:r>
              <a:rPr lang="en-US" dirty="0" err="1"/>
              <a:t>Avantages</a:t>
            </a:r>
            <a:endParaRPr lang="en-US" dirty="0"/>
          </a:p>
          <a:p>
            <a:pPr lvl="1"/>
            <a:r>
              <a:rPr lang="en-US" dirty="0" err="1">
                <a:solidFill>
                  <a:schemeClr val="accent3">
                    <a:lumMod val="50000"/>
                  </a:schemeClr>
                </a:solidFill>
              </a:rPr>
              <a:t>Permet</a:t>
            </a:r>
            <a:r>
              <a:rPr lang="en-US" dirty="0">
                <a:solidFill>
                  <a:schemeClr val="accent3">
                    <a:lumMod val="50000"/>
                  </a:schemeClr>
                </a:solidFill>
              </a:rPr>
              <a:t> </a:t>
            </a:r>
            <a:r>
              <a:rPr lang="en-US" dirty="0" err="1">
                <a:solidFill>
                  <a:schemeClr val="accent3">
                    <a:lumMod val="50000"/>
                  </a:schemeClr>
                </a:solidFill>
              </a:rPr>
              <a:t>d’utiliser</a:t>
            </a:r>
            <a:r>
              <a:rPr lang="en-US" dirty="0">
                <a:solidFill>
                  <a:schemeClr val="accent3">
                    <a:lumMod val="50000"/>
                  </a:schemeClr>
                </a:solidFill>
              </a:rPr>
              <a:t> des </a:t>
            </a:r>
            <a:r>
              <a:rPr lang="en-US" dirty="0" err="1">
                <a:solidFill>
                  <a:schemeClr val="accent3">
                    <a:lumMod val="50000"/>
                  </a:schemeClr>
                </a:solidFill>
              </a:rPr>
              <a:t>clés</a:t>
            </a:r>
            <a:r>
              <a:rPr lang="en-US" dirty="0">
                <a:solidFill>
                  <a:schemeClr val="accent3">
                    <a:lumMod val="50000"/>
                  </a:schemeClr>
                </a:solidFill>
              </a:rPr>
              <a:t> </a:t>
            </a:r>
            <a:r>
              <a:rPr lang="en-US" dirty="0" err="1">
                <a:solidFill>
                  <a:schemeClr val="accent3">
                    <a:lumMod val="50000"/>
                  </a:schemeClr>
                </a:solidFill>
              </a:rPr>
              <a:t>secrètes</a:t>
            </a:r>
            <a:r>
              <a:rPr lang="en-US" dirty="0">
                <a:solidFill>
                  <a:schemeClr val="accent3">
                    <a:lumMod val="50000"/>
                  </a:schemeClr>
                </a:solidFill>
              </a:rPr>
              <a:t> de petites </a:t>
            </a:r>
            <a:r>
              <a:rPr lang="en-US" dirty="0" err="1">
                <a:solidFill>
                  <a:schemeClr val="accent3">
                    <a:lumMod val="50000"/>
                  </a:schemeClr>
                </a:solidFill>
              </a:rPr>
              <a:t>tailles</a:t>
            </a:r>
            <a:r>
              <a:rPr lang="en-US" dirty="0">
                <a:solidFill>
                  <a:schemeClr val="accent3">
                    <a:lumMod val="50000"/>
                  </a:schemeClr>
                </a:solidFill>
              </a:rPr>
              <a:t> (</a:t>
            </a:r>
            <a:r>
              <a:rPr lang="en-US" dirty="0" err="1">
                <a:solidFill>
                  <a:schemeClr val="accent3">
                    <a:lumMod val="50000"/>
                  </a:schemeClr>
                </a:solidFill>
              </a:rPr>
              <a:t>moins</a:t>
            </a:r>
            <a:r>
              <a:rPr lang="en-US" dirty="0">
                <a:solidFill>
                  <a:schemeClr val="accent3">
                    <a:lumMod val="50000"/>
                  </a:schemeClr>
                </a:solidFill>
              </a:rPr>
              <a:t> de 256 bits)</a:t>
            </a:r>
          </a:p>
          <a:p>
            <a:pPr lvl="1"/>
            <a:r>
              <a:rPr lang="en-US" dirty="0" err="1">
                <a:solidFill>
                  <a:schemeClr val="accent3">
                    <a:lumMod val="50000"/>
                  </a:schemeClr>
                </a:solidFill>
              </a:rPr>
              <a:t>Processus</a:t>
            </a:r>
            <a:r>
              <a:rPr lang="en-US" dirty="0">
                <a:solidFill>
                  <a:schemeClr val="accent3">
                    <a:lumMod val="50000"/>
                  </a:schemeClr>
                </a:solidFill>
              </a:rPr>
              <a:t> de chiffrement rapide</a:t>
            </a:r>
          </a:p>
          <a:p>
            <a:endParaRPr lang="en-US" dirty="0"/>
          </a:p>
          <a:p>
            <a:r>
              <a:rPr lang="en-US" dirty="0" err="1"/>
              <a:t>Inconvénients</a:t>
            </a:r>
            <a:endParaRPr lang="en-US" dirty="0"/>
          </a:p>
          <a:p>
            <a:pPr lvl="1"/>
            <a:r>
              <a:rPr lang="en-US" dirty="0" err="1">
                <a:solidFill>
                  <a:schemeClr val="accent3">
                    <a:lumMod val="50000"/>
                  </a:schemeClr>
                </a:solidFill>
              </a:rPr>
              <a:t>Risque</a:t>
            </a:r>
            <a:r>
              <a:rPr lang="en-US" dirty="0">
                <a:solidFill>
                  <a:schemeClr val="accent3">
                    <a:lumMod val="50000"/>
                  </a:schemeClr>
                </a:solidFill>
              </a:rPr>
              <a:t> </a:t>
            </a:r>
            <a:r>
              <a:rPr lang="en-US" dirty="0" err="1">
                <a:solidFill>
                  <a:schemeClr val="accent3">
                    <a:lumMod val="50000"/>
                  </a:schemeClr>
                </a:solidFill>
              </a:rPr>
              <a:t>qu’une</a:t>
            </a:r>
            <a:r>
              <a:rPr lang="en-US" dirty="0">
                <a:solidFill>
                  <a:schemeClr val="accent3">
                    <a:lumMod val="50000"/>
                  </a:schemeClr>
                </a:solidFill>
              </a:rPr>
              <a:t> tierce </a:t>
            </a:r>
            <a:r>
              <a:rPr lang="en-US" dirty="0" err="1">
                <a:solidFill>
                  <a:schemeClr val="accent3">
                    <a:lumMod val="50000"/>
                  </a:schemeClr>
                </a:solidFill>
              </a:rPr>
              <a:t>personne</a:t>
            </a:r>
            <a:r>
              <a:rPr lang="en-US" dirty="0">
                <a:solidFill>
                  <a:schemeClr val="accent3">
                    <a:lumMod val="50000"/>
                  </a:schemeClr>
                </a:solidFill>
              </a:rPr>
              <a:t> </a:t>
            </a:r>
            <a:r>
              <a:rPr lang="en-US" dirty="0" err="1">
                <a:solidFill>
                  <a:schemeClr val="accent3">
                    <a:lumMod val="50000"/>
                  </a:schemeClr>
                </a:solidFill>
              </a:rPr>
              <a:t>intercepte</a:t>
            </a:r>
            <a:r>
              <a:rPr lang="en-US" dirty="0">
                <a:solidFill>
                  <a:schemeClr val="accent3">
                    <a:lumMod val="50000"/>
                  </a:schemeClr>
                </a:solidFill>
              </a:rPr>
              <a:t> la clé secrète durant la communication</a:t>
            </a:r>
          </a:p>
          <a:p>
            <a:pPr lvl="1"/>
            <a:r>
              <a:rPr lang="en-US" dirty="0" err="1">
                <a:solidFill>
                  <a:schemeClr val="accent3">
                    <a:lumMod val="50000"/>
                  </a:schemeClr>
                </a:solidFill>
              </a:rPr>
              <a:t>Risque</a:t>
            </a:r>
            <a:r>
              <a:rPr lang="en-US" dirty="0">
                <a:solidFill>
                  <a:schemeClr val="accent3">
                    <a:lumMod val="50000"/>
                  </a:schemeClr>
                </a:solidFill>
              </a:rPr>
              <a:t> </a:t>
            </a:r>
            <a:r>
              <a:rPr lang="en-US" dirty="0" err="1">
                <a:solidFill>
                  <a:schemeClr val="accent3">
                    <a:lumMod val="50000"/>
                  </a:schemeClr>
                </a:solidFill>
              </a:rPr>
              <a:t>d’échange</a:t>
            </a:r>
            <a:r>
              <a:rPr lang="en-US" dirty="0">
                <a:solidFill>
                  <a:schemeClr val="accent3">
                    <a:lumMod val="50000"/>
                  </a:schemeClr>
                </a:solidFill>
              </a:rPr>
              <a:t> non-</a:t>
            </a:r>
            <a:r>
              <a:rPr lang="en-US" dirty="0" err="1">
                <a:solidFill>
                  <a:schemeClr val="accent3">
                    <a:lumMod val="50000"/>
                  </a:schemeClr>
                </a:solidFill>
              </a:rPr>
              <a:t>sécurisé</a:t>
            </a:r>
            <a:r>
              <a:rPr lang="en-US" dirty="0">
                <a:solidFill>
                  <a:schemeClr val="accent3">
                    <a:lumMod val="50000"/>
                  </a:schemeClr>
                </a:solidFill>
              </a:rPr>
              <a:t> de clé entre </a:t>
            </a:r>
            <a:r>
              <a:rPr lang="en-US" dirty="0" err="1">
                <a:solidFill>
                  <a:schemeClr val="accent3">
                    <a:lumMod val="50000"/>
                  </a:schemeClr>
                </a:solidFill>
              </a:rPr>
              <a:t>l’expéditeur</a:t>
            </a:r>
            <a:r>
              <a:rPr lang="en-US" dirty="0">
                <a:solidFill>
                  <a:schemeClr val="accent3">
                    <a:lumMod val="50000"/>
                  </a:schemeClr>
                </a:solidFill>
              </a:rPr>
              <a:t> du message et le </a:t>
            </a:r>
            <a:r>
              <a:rPr lang="en-US" dirty="0" err="1">
                <a:solidFill>
                  <a:schemeClr val="accent3">
                    <a:lumMod val="50000"/>
                  </a:schemeClr>
                </a:solidFill>
              </a:rPr>
              <a:t>destinataire</a:t>
            </a:r>
            <a:r>
              <a:rPr lang="en-US" dirty="0">
                <a:solidFill>
                  <a:schemeClr val="accent3">
                    <a:lumMod val="50000"/>
                  </a:schemeClr>
                </a:solidFill>
              </a:rPr>
              <a:t> </a:t>
            </a:r>
          </a:p>
          <a:p>
            <a:pPr lvl="2">
              <a:buFont typeface="Wingdings" panose="05000000000000000000" pitchFamily="2" charset="2"/>
              <a:buChar char="Ø"/>
            </a:pPr>
            <a:r>
              <a:rPr lang="en-US" i="1" dirty="0" err="1">
                <a:solidFill>
                  <a:schemeClr val="accent3">
                    <a:lumMod val="50000"/>
                  </a:schemeClr>
                </a:solidFill>
              </a:rPr>
              <a:t>Problème</a:t>
            </a:r>
            <a:r>
              <a:rPr lang="en-US" i="1" dirty="0">
                <a:solidFill>
                  <a:schemeClr val="accent3">
                    <a:lumMod val="50000"/>
                  </a:schemeClr>
                </a:solidFill>
              </a:rPr>
              <a:t> de la distribution de clé </a:t>
            </a:r>
          </a:p>
          <a:p>
            <a:pPr lvl="1"/>
            <a:endParaRPr lang="en-US" i="1" dirty="0">
              <a:solidFill>
                <a:schemeClr val="accent3">
                  <a:lumMod val="50000"/>
                </a:schemeClr>
              </a:solidFill>
            </a:endParaRPr>
          </a:p>
          <a:p>
            <a:r>
              <a:rPr lang="en-US" dirty="0"/>
              <a:t>Solution : </a:t>
            </a:r>
            <a:r>
              <a:rPr lang="en-US" dirty="0" err="1"/>
              <a:t>créer</a:t>
            </a:r>
            <a:r>
              <a:rPr lang="en-US" dirty="0"/>
              <a:t> </a:t>
            </a:r>
            <a:r>
              <a:rPr lang="en-US" dirty="0" err="1"/>
              <a:t>une</a:t>
            </a:r>
            <a:r>
              <a:rPr lang="en-US" dirty="0"/>
              <a:t> </a:t>
            </a:r>
            <a:r>
              <a:rPr lang="en-US" dirty="0" err="1"/>
              <a:t>deuxième</a:t>
            </a:r>
            <a:r>
              <a:rPr lang="en-US" dirty="0"/>
              <a:t> clé pour </a:t>
            </a:r>
            <a:r>
              <a:rPr lang="en-US" dirty="0" err="1"/>
              <a:t>déchiffrer</a:t>
            </a:r>
            <a:r>
              <a:rPr lang="en-US" dirty="0"/>
              <a:t> avec la cryptographie </a:t>
            </a:r>
            <a:r>
              <a:rPr lang="en-US" dirty="0" err="1"/>
              <a:t>asymétrique</a:t>
            </a:r>
            <a:r>
              <a:rPr lang="en-US" dirty="0"/>
              <a:t> </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077149E5-CB08-55F6-39AA-4DB6D10595F6}"/>
              </a:ext>
            </a:extLst>
          </p:cNvPr>
          <p:cNvSpPr>
            <a:spLocks noGrp="1"/>
          </p:cNvSpPr>
          <p:nvPr>
            <p:ph type="title"/>
          </p:nvPr>
        </p:nvSpPr>
        <p:spPr/>
        <p:txBody>
          <a:bodyPr/>
          <a:lstStyle/>
          <a:p>
            <a:r>
              <a:rPr lang="en-US" dirty="0" err="1"/>
              <a:t>Avantages</a:t>
            </a:r>
            <a:r>
              <a:rPr lang="en-US" dirty="0"/>
              <a:t> &amp; </a:t>
            </a:r>
            <a:r>
              <a:rPr lang="en-US" dirty="0" err="1"/>
              <a:t>inconvénients</a:t>
            </a:r>
            <a:r>
              <a:rPr lang="en-US" dirty="0"/>
              <a:t> du chiffrement symétrique</a:t>
            </a:r>
          </a:p>
        </p:txBody>
      </p:sp>
      <p:pic>
        <p:nvPicPr>
          <p:cNvPr id="4" name="Graphic 3" descr="Old Key with solid fill">
            <a:extLst>
              <a:ext uri="{FF2B5EF4-FFF2-40B4-BE49-F238E27FC236}">
                <a16:creationId xmlns:a16="http://schemas.microsoft.com/office/drawing/2014/main" id="{76537B67-0037-0C73-BD04-07115C5A05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575" y="4635180"/>
            <a:ext cx="550012" cy="550012"/>
          </a:xfrm>
          <a:prstGeom prst="rect">
            <a:avLst/>
          </a:prstGeom>
        </p:spPr>
      </p:pic>
      <p:pic>
        <p:nvPicPr>
          <p:cNvPr id="6" name="Graphic 5" descr="Old Key with solid fill">
            <a:extLst>
              <a:ext uri="{FF2B5EF4-FFF2-40B4-BE49-F238E27FC236}">
                <a16:creationId xmlns:a16="http://schemas.microsoft.com/office/drawing/2014/main" id="{4E22517C-5FCF-2FC2-C576-B010CA019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9997" y="4635180"/>
            <a:ext cx="550012" cy="550012"/>
          </a:xfrm>
          <a:prstGeom prst="rect">
            <a:avLst/>
          </a:prstGeom>
        </p:spPr>
      </p:pic>
      <p:cxnSp>
        <p:nvCxnSpPr>
          <p:cNvPr id="7" name="Straight Arrow Connector 6">
            <a:extLst>
              <a:ext uri="{FF2B5EF4-FFF2-40B4-BE49-F238E27FC236}">
                <a16:creationId xmlns:a16="http://schemas.microsoft.com/office/drawing/2014/main" id="{7ADAD6A3-D654-B22F-D7BF-4A9747E0EBA8}"/>
              </a:ext>
            </a:extLst>
          </p:cNvPr>
          <p:cNvCxnSpPr>
            <a:cxnSpLocks/>
          </p:cNvCxnSpPr>
          <p:nvPr/>
        </p:nvCxnSpPr>
        <p:spPr>
          <a:xfrm>
            <a:off x="9701560" y="4914867"/>
            <a:ext cx="1115464" cy="0"/>
          </a:xfrm>
          <a:prstGeom prst="straightConnector1">
            <a:avLst/>
          </a:prstGeom>
          <a:ln w="28575">
            <a:solidFill>
              <a:schemeClr val="accent5">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Graphic 8" descr="Headphones with solid fill">
            <a:extLst>
              <a:ext uri="{FF2B5EF4-FFF2-40B4-BE49-F238E27FC236}">
                <a16:creationId xmlns:a16="http://schemas.microsoft.com/office/drawing/2014/main" id="{07B98E93-FA39-F230-C7D0-5D1E76C8C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1798" y="4635180"/>
            <a:ext cx="474987" cy="474987"/>
          </a:xfrm>
          <a:prstGeom prst="rect">
            <a:avLst/>
          </a:prstGeom>
        </p:spPr>
      </p:pic>
    </p:spTree>
    <p:extLst>
      <p:ext uri="{BB962C8B-B14F-4D97-AF65-F5344CB8AC3E}">
        <p14:creationId xmlns:p14="http://schemas.microsoft.com/office/powerpoint/2010/main" val="88018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barn(inVertical)">
                                      <p:cBhvr>
                                        <p:cTn id="7" dur="500"/>
                                        <p:tgtEl>
                                          <p:spTgt spid="2">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barn(inVertical)">
                                      <p:cBhvr>
                                        <p:cTn id="10" dur="500"/>
                                        <p:tgtEl>
                                          <p:spTgt spid="2">
                                            <p:txEl>
                                              <p:pRg st="5" end="5"/>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barn(inVertical)">
                                      <p:cBhvr>
                                        <p:cTn id="13" dur="500"/>
                                        <p:tgtEl>
                                          <p:spTgt spid="2">
                                            <p:txEl>
                                              <p:pRg st="6" end="6"/>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barn(inVertical)">
                                      <p:cBhvr>
                                        <p:cTn id="16" dur="500"/>
                                        <p:tgtEl>
                                          <p:spTgt spid="2">
                                            <p:txEl>
                                              <p:pRg st="7" end="7"/>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barn(inVertical)">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7900-EFFD-A141-DDDC-34954ABB39A5}"/>
              </a:ext>
            </a:extLst>
          </p:cNvPr>
          <p:cNvSpPr>
            <a:spLocks noGrp="1"/>
          </p:cNvSpPr>
          <p:nvPr>
            <p:ph type="title"/>
          </p:nvPr>
        </p:nvSpPr>
        <p:spPr/>
        <p:txBody>
          <a:bodyPr/>
          <a:lstStyle/>
          <a:p>
            <a:r>
              <a:rPr lang="en-US" dirty="0"/>
              <a:t>2/ Chiffrement </a:t>
            </a:r>
            <a:r>
              <a:rPr lang="en-US" dirty="0" err="1"/>
              <a:t>asymétrique</a:t>
            </a:r>
            <a:endParaRPr lang="en-US" dirty="0"/>
          </a:p>
        </p:txBody>
      </p:sp>
      <p:cxnSp>
        <p:nvCxnSpPr>
          <p:cNvPr id="5" name="Straight Arrow Connector 4">
            <a:extLst>
              <a:ext uri="{FF2B5EF4-FFF2-40B4-BE49-F238E27FC236}">
                <a16:creationId xmlns:a16="http://schemas.microsoft.com/office/drawing/2014/main" id="{FC2EBF7C-AAC9-E150-6D7C-A180A2AB89EA}"/>
              </a:ext>
            </a:extLst>
          </p:cNvPr>
          <p:cNvCxnSpPr/>
          <p:nvPr/>
        </p:nvCxnSpPr>
        <p:spPr>
          <a:xfrm flipV="1">
            <a:off x="3370685" y="3818582"/>
            <a:ext cx="4965405" cy="8660"/>
          </a:xfrm>
          <a:prstGeom prst="straightConnector1">
            <a:avLst/>
          </a:prstGeom>
          <a:ln w="38100">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6" name="Speech Bubble: Rectangle 5">
            <a:extLst>
              <a:ext uri="{FF2B5EF4-FFF2-40B4-BE49-F238E27FC236}">
                <a16:creationId xmlns:a16="http://schemas.microsoft.com/office/drawing/2014/main" id="{39B9B0A1-728B-6B1B-1F93-DC538D1B2DB5}"/>
              </a:ext>
            </a:extLst>
          </p:cNvPr>
          <p:cNvSpPr/>
          <p:nvPr/>
        </p:nvSpPr>
        <p:spPr>
          <a:xfrm>
            <a:off x="4944446" y="2942994"/>
            <a:ext cx="1839432" cy="550012"/>
          </a:xfrm>
          <a:prstGeom prst="wedgeRectCallout">
            <a:avLst>
              <a:gd name="adj1" fmla="val -20833"/>
              <a:gd name="adj2" fmla="val 107994"/>
            </a:avLst>
          </a:prstGeom>
          <a:solidFill>
            <a:schemeClr val="bg1">
              <a:lumMod val="75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sz="1600" dirty="0">
                <a:solidFill>
                  <a:sysClr val="windowText" lastClr="000000"/>
                </a:solidFill>
              </a:rPr>
              <a:t>Mission n°1 : </a:t>
            </a:r>
            <a:r>
              <a:rPr lang="en-US" sz="1600" dirty="0" err="1">
                <a:solidFill>
                  <a:srgbClr val="00B050"/>
                </a:solidFill>
              </a:rPr>
              <a:t>xè&amp;é</a:t>
            </a:r>
            <a:r>
              <a:rPr lang="en-US" sz="1600" dirty="0">
                <a:solidFill>
                  <a:srgbClr val="00B050"/>
                </a:solidFill>
              </a:rPr>
              <a:t>”;:!-|kl°</a:t>
            </a:r>
          </a:p>
        </p:txBody>
      </p:sp>
      <p:pic>
        <p:nvPicPr>
          <p:cNvPr id="7" name="Graphic 6" descr="Old Key with solid fill">
            <a:extLst>
              <a:ext uri="{FF2B5EF4-FFF2-40B4-BE49-F238E27FC236}">
                <a16:creationId xmlns:a16="http://schemas.microsoft.com/office/drawing/2014/main" id="{EC0BB2D7-AEB5-D6F1-3ADF-BAB30F604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9509" y="4846691"/>
            <a:ext cx="550012" cy="550012"/>
          </a:xfrm>
          <a:prstGeom prst="rect">
            <a:avLst/>
          </a:prstGeom>
        </p:spPr>
      </p:pic>
      <p:sp>
        <p:nvSpPr>
          <p:cNvPr id="10" name="TextBox 9">
            <a:extLst>
              <a:ext uri="{FF2B5EF4-FFF2-40B4-BE49-F238E27FC236}">
                <a16:creationId xmlns:a16="http://schemas.microsoft.com/office/drawing/2014/main" id="{56CC5F4B-8695-E336-AFB3-9199BD02FBAE}"/>
              </a:ext>
            </a:extLst>
          </p:cNvPr>
          <p:cNvSpPr txBox="1"/>
          <p:nvPr/>
        </p:nvSpPr>
        <p:spPr>
          <a:xfrm>
            <a:off x="1305763" y="5348672"/>
            <a:ext cx="1657953" cy="369332"/>
          </a:xfrm>
          <a:prstGeom prst="rect">
            <a:avLst/>
          </a:prstGeom>
          <a:noFill/>
        </p:spPr>
        <p:txBody>
          <a:bodyPr wrap="square" rtlCol="0">
            <a:spAutoFit/>
          </a:bodyPr>
          <a:lstStyle/>
          <a:p>
            <a:pPr algn="ctr"/>
            <a:r>
              <a:rPr lang="en-US" dirty="0">
                <a:solidFill>
                  <a:srgbClr val="00B050"/>
                </a:solidFill>
              </a:rPr>
              <a:t>Clé </a:t>
            </a:r>
            <a:r>
              <a:rPr lang="en-US" dirty="0" err="1">
                <a:solidFill>
                  <a:srgbClr val="00B050"/>
                </a:solidFill>
              </a:rPr>
              <a:t>publique</a:t>
            </a:r>
            <a:endParaRPr lang="en-US" dirty="0">
              <a:solidFill>
                <a:srgbClr val="00B050"/>
              </a:solidFill>
            </a:endParaRPr>
          </a:p>
        </p:txBody>
      </p:sp>
      <p:cxnSp>
        <p:nvCxnSpPr>
          <p:cNvPr id="12" name="Straight Arrow Connector 11">
            <a:extLst>
              <a:ext uri="{FF2B5EF4-FFF2-40B4-BE49-F238E27FC236}">
                <a16:creationId xmlns:a16="http://schemas.microsoft.com/office/drawing/2014/main" id="{6639EAE8-108F-AC9D-6838-C4226458124A}"/>
              </a:ext>
            </a:extLst>
          </p:cNvPr>
          <p:cNvCxnSpPr>
            <a:cxnSpLocks/>
            <a:endCxn id="6" idx="0"/>
          </p:cNvCxnSpPr>
          <p:nvPr/>
        </p:nvCxnSpPr>
        <p:spPr>
          <a:xfrm>
            <a:off x="5853387" y="2339918"/>
            <a:ext cx="10775" cy="603076"/>
          </a:xfrm>
          <a:prstGeom prst="straightConnector1">
            <a:avLst/>
          </a:prstGeom>
          <a:ln w="38100">
            <a:solidFill>
              <a:srgbClr val="C00000"/>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Headphones with solid fill">
            <a:extLst>
              <a:ext uri="{FF2B5EF4-FFF2-40B4-BE49-F238E27FC236}">
                <a16:creationId xmlns:a16="http://schemas.microsoft.com/office/drawing/2014/main" id="{58627F74-F595-0E56-C614-88518E9DC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8619" y="2483422"/>
            <a:ext cx="474987" cy="474987"/>
          </a:xfrm>
          <a:prstGeom prst="rect">
            <a:avLst/>
          </a:prstGeom>
        </p:spPr>
      </p:pic>
      <p:pic>
        <p:nvPicPr>
          <p:cNvPr id="3076" name="Picture 4" descr="Spy X family tome 8 - BDfugue.com">
            <a:extLst>
              <a:ext uri="{FF2B5EF4-FFF2-40B4-BE49-F238E27FC236}">
                <a16:creationId xmlns:a16="http://schemas.microsoft.com/office/drawing/2014/main" id="{2E9E16CB-DA98-4E5F-B8BD-89C043F65F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8883" b="58460"/>
          <a:stretch/>
        </p:blipFill>
        <p:spPr bwMode="auto">
          <a:xfrm>
            <a:off x="1502213" y="3104169"/>
            <a:ext cx="1684435" cy="15127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98B6F2C-8030-0836-DD58-78E091CB5B8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012" t="8589" b="42006"/>
          <a:stretch/>
        </p:blipFill>
        <p:spPr bwMode="auto">
          <a:xfrm>
            <a:off x="8520127" y="2918446"/>
            <a:ext cx="1579290" cy="17927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0" name="Picture 8" descr="Why Some Spy X Family Fans Are Concerned About Yuri Briar">
            <a:extLst>
              <a:ext uri="{FF2B5EF4-FFF2-40B4-BE49-F238E27FC236}">
                <a16:creationId xmlns:a16="http://schemas.microsoft.com/office/drawing/2014/main" id="{4F48DCF9-4967-2712-9A03-432ACAD854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8216" y="1175351"/>
            <a:ext cx="2070342" cy="11645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45D3F8-4744-A7B6-5C09-D54AF78C4FC6}"/>
              </a:ext>
            </a:extLst>
          </p:cNvPr>
          <p:cNvSpPr txBox="1"/>
          <p:nvPr/>
        </p:nvSpPr>
        <p:spPr>
          <a:xfrm>
            <a:off x="3271021" y="2920019"/>
            <a:ext cx="1935579" cy="584775"/>
          </a:xfrm>
          <a:prstGeom prst="rect">
            <a:avLst/>
          </a:prstGeom>
          <a:noFill/>
        </p:spPr>
        <p:txBody>
          <a:bodyPr wrap="square" rtlCol="0">
            <a:spAutoFit/>
          </a:bodyPr>
          <a:lstStyle/>
          <a:p>
            <a:pPr algn="ctr"/>
            <a:r>
              <a:rPr lang="en-US" sz="1600" dirty="0">
                <a:solidFill>
                  <a:srgbClr val="00B050"/>
                </a:solidFill>
              </a:rPr>
              <a:t>Algorithme de chiffrement</a:t>
            </a:r>
          </a:p>
        </p:txBody>
      </p:sp>
      <p:sp>
        <p:nvSpPr>
          <p:cNvPr id="4" name="TextBox 3">
            <a:extLst>
              <a:ext uri="{FF2B5EF4-FFF2-40B4-BE49-F238E27FC236}">
                <a16:creationId xmlns:a16="http://schemas.microsoft.com/office/drawing/2014/main" id="{B6945445-6AF5-54A4-D312-AB96B13A6DE9}"/>
              </a:ext>
            </a:extLst>
          </p:cNvPr>
          <p:cNvSpPr txBox="1"/>
          <p:nvPr/>
        </p:nvSpPr>
        <p:spPr>
          <a:xfrm>
            <a:off x="5688726" y="2437043"/>
            <a:ext cx="1935579" cy="615553"/>
          </a:xfrm>
          <a:prstGeom prst="rect">
            <a:avLst/>
          </a:prstGeom>
          <a:noFill/>
        </p:spPr>
        <p:txBody>
          <a:bodyPr wrap="square" rtlCol="0">
            <a:spAutoFit/>
          </a:bodyPr>
          <a:lstStyle/>
          <a:p>
            <a:pPr algn="ctr"/>
            <a:r>
              <a:rPr lang="en-US" sz="1600" dirty="0">
                <a:solidFill>
                  <a:srgbClr val="C00000"/>
                </a:solidFill>
              </a:rPr>
              <a:t>Cryptanalyse</a:t>
            </a:r>
          </a:p>
          <a:p>
            <a:pPr algn="ctr"/>
            <a:endParaRPr lang="en-US" dirty="0">
              <a:solidFill>
                <a:srgbClr val="C00000"/>
              </a:solidFill>
            </a:endParaRPr>
          </a:p>
        </p:txBody>
      </p:sp>
      <p:pic>
        <p:nvPicPr>
          <p:cNvPr id="14" name="Graphic 13" descr="Question Mark with solid fill">
            <a:extLst>
              <a:ext uri="{FF2B5EF4-FFF2-40B4-BE49-F238E27FC236}">
                <a16:creationId xmlns:a16="http://schemas.microsoft.com/office/drawing/2014/main" id="{51541386-1C78-84FB-5E97-38D7523DB0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22325" y="2485863"/>
            <a:ext cx="272807" cy="272807"/>
          </a:xfrm>
          <a:prstGeom prst="rect">
            <a:avLst/>
          </a:prstGeom>
        </p:spPr>
      </p:pic>
      <p:pic>
        <p:nvPicPr>
          <p:cNvPr id="15" name="Graphic 14" descr="Old Key with solid fill">
            <a:extLst>
              <a:ext uri="{FF2B5EF4-FFF2-40B4-BE49-F238E27FC236}">
                <a16:creationId xmlns:a16="http://schemas.microsoft.com/office/drawing/2014/main" id="{0B26FA20-5A77-2283-670C-34F3F40DE9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74098" y="4840871"/>
            <a:ext cx="550012" cy="550012"/>
          </a:xfrm>
          <a:prstGeom prst="rect">
            <a:avLst/>
          </a:prstGeom>
        </p:spPr>
      </p:pic>
      <p:sp>
        <p:nvSpPr>
          <p:cNvPr id="18" name="TextBox 17">
            <a:extLst>
              <a:ext uri="{FF2B5EF4-FFF2-40B4-BE49-F238E27FC236}">
                <a16:creationId xmlns:a16="http://schemas.microsoft.com/office/drawing/2014/main" id="{EDE5CCD5-98FE-FF23-74DC-A2A50A30DABA}"/>
              </a:ext>
            </a:extLst>
          </p:cNvPr>
          <p:cNvSpPr txBox="1"/>
          <p:nvPr/>
        </p:nvSpPr>
        <p:spPr>
          <a:xfrm>
            <a:off x="8520127" y="5340903"/>
            <a:ext cx="1657953" cy="369332"/>
          </a:xfrm>
          <a:prstGeom prst="rect">
            <a:avLst/>
          </a:prstGeom>
          <a:noFill/>
        </p:spPr>
        <p:txBody>
          <a:bodyPr wrap="square" rtlCol="0">
            <a:spAutoFit/>
          </a:bodyPr>
          <a:lstStyle/>
          <a:p>
            <a:pPr algn="ctr"/>
            <a:r>
              <a:rPr lang="en-US" dirty="0">
                <a:solidFill>
                  <a:schemeClr val="accent3"/>
                </a:solidFill>
              </a:rPr>
              <a:t>Clé secrète</a:t>
            </a:r>
          </a:p>
        </p:txBody>
      </p:sp>
      <p:cxnSp>
        <p:nvCxnSpPr>
          <p:cNvPr id="19" name="Straight Arrow Connector 18">
            <a:extLst>
              <a:ext uri="{FF2B5EF4-FFF2-40B4-BE49-F238E27FC236}">
                <a16:creationId xmlns:a16="http://schemas.microsoft.com/office/drawing/2014/main" id="{C6EED57E-4796-08A8-14C1-5071C3DEC201}"/>
              </a:ext>
            </a:extLst>
          </p:cNvPr>
          <p:cNvCxnSpPr>
            <a:cxnSpLocks/>
          </p:cNvCxnSpPr>
          <p:nvPr/>
        </p:nvCxnSpPr>
        <p:spPr>
          <a:xfrm>
            <a:off x="10099417" y="3814823"/>
            <a:ext cx="516628" cy="3759"/>
          </a:xfrm>
          <a:prstGeom prst="straightConnector1">
            <a:avLst/>
          </a:prstGeom>
          <a:ln w="38100">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E8108A-DE7D-BDD6-DD51-924507C9221F}"/>
              </a:ext>
            </a:extLst>
          </p:cNvPr>
          <p:cNvSpPr txBox="1"/>
          <p:nvPr/>
        </p:nvSpPr>
        <p:spPr>
          <a:xfrm>
            <a:off x="10566180" y="3636907"/>
            <a:ext cx="1684435" cy="338554"/>
          </a:xfrm>
          <a:prstGeom prst="rect">
            <a:avLst/>
          </a:prstGeom>
          <a:noFill/>
        </p:spPr>
        <p:txBody>
          <a:bodyPr wrap="square">
            <a:spAutoFit/>
          </a:bodyPr>
          <a:lstStyle/>
          <a:p>
            <a:r>
              <a:rPr lang="en-US" sz="1600" i="1" dirty="0" err="1">
                <a:solidFill>
                  <a:schemeClr val="tx1"/>
                </a:solidFill>
              </a:rPr>
              <a:t>cacherlabombe</a:t>
            </a:r>
            <a:endParaRPr lang="en-US" sz="1600" i="1" dirty="0"/>
          </a:p>
        </p:txBody>
      </p:sp>
      <p:sp>
        <p:nvSpPr>
          <p:cNvPr id="11" name="TextBox 10">
            <a:extLst>
              <a:ext uri="{FF2B5EF4-FFF2-40B4-BE49-F238E27FC236}">
                <a16:creationId xmlns:a16="http://schemas.microsoft.com/office/drawing/2014/main" id="{EBD16466-B17E-A503-41FB-14C651632EDB}"/>
              </a:ext>
            </a:extLst>
          </p:cNvPr>
          <p:cNvSpPr txBox="1"/>
          <p:nvPr/>
        </p:nvSpPr>
        <p:spPr>
          <a:xfrm>
            <a:off x="8341982" y="2275266"/>
            <a:ext cx="1935579" cy="584775"/>
          </a:xfrm>
          <a:prstGeom prst="rect">
            <a:avLst/>
          </a:prstGeom>
          <a:noFill/>
        </p:spPr>
        <p:txBody>
          <a:bodyPr wrap="square" rtlCol="0">
            <a:spAutoFit/>
          </a:bodyPr>
          <a:lstStyle/>
          <a:p>
            <a:pPr algn="ctr"/>
            <a:r>
              <a:rPr lang="en-US" sz="1600" dirty="0">
                <a:solidFill>
                  <a:schemeClr val="accent3"/>
                </a:solidFill>
              </a:rPr>
              <a:t>Algorithme de déchiffrement</a:t>
            </a:r>
          </a:p>
        </p:txBody>
      </p:sp>
      <p:sp>
        <p:nvSpPr>
          <p:cNvPr id="24" name="Rectangle 23">
            <a:extLst>
              <a:ext uri="{FF2B5EF4-FFF2-40B4-BE49-F238E27FC236}">
                <a16:creationId xmlns:a16="http://schemas.microsoft.com/office/drawing/2014/main" id="{3A6D6FED-E50E-3A60-2D7B-C2BB0CEC47EC}"/>
              </a:ext>
            </a:extLst>
          </p:cNvPr>
          <p:cNvSpPr/>
          <p:nvPr/>
        </p:nvSpPr>
        <p:spPr>
          <a:xfrm>
            <a:off x="792817" y="6327189"/>
            <a:ext cx="10679236" cy="446252"/>
          </a:xfrm>
          <a:prstGeom prst="rect">
            <a:avLst/>
          </a:prstGeom>
          <a:noFill/>
        </p:spPr>
        <p:txBody>
          <a:bodyPr wrap="square" lIns="91416" tIns="45708" rIns="91416" bIns="45708">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400" u="sng" dirty="0" err="1">
                <a:ln/>
              </a:rPr>
              <a:t>Exemples</a:t>
            </a:r>
            <a:r>
              <a:rPr lang="en-US" sz="1400" dirty="0">
                <a:ln/>
              </a:rPr>
              <a:t> : RSA, </a:t>
            </a:r>
            <a:r>
              <a:rPr lang="en-US" sz="1400" dirty="0" err="1">
                <a:ln/>
              </a:rPr>
              <a:t>ElGamal</a:t>
            </a:r>
            <a:r>
              <a:rPr lang="en-US" sz="1400" dirty="0">
                <a:ln/>
              </a:rPr>
              <a:t>, …</a:t>
            </a:r>
            <a:endParaRPr lang="en-US" sz="1100" u="sng" dirty="0">
              <a:ln/>
            </a:endParaRPr>
          </a:p>
          <a:p>
            <a:pPr algn="ctr"/>
            <a:endParaRPr lang="en-US" sz="800" b="1" dirty="0">
              <a:ln/>
              <a:solidFill>
                <a:schemeClr val="accent3"/>
              </a:solidFill>
            </a:endParaRPr>
          </a:p>
        </p:txBody>
      </p:sp>
      <p:sp>
        <p:nvSpPr>
          <p:cNvPr id="25" name="Rectangle 24">
            <a:extLst>
              <a:ext uri="{FF2B5EF4-FFF2-40B4-BE49-F238E27FC236}">
                <a16:creationId xmlns:a16="http://schemas.microsoft.com/office/drawing/2014/main" id="{2D89B0FB-811C-5B92-E2A9-2EE4D0BA3A88}"/>
              </a:ext>
            </a:extLst>
          </p:cNvPr>
          <p:cNvSpPr/>
          <p:nvPr/>
        </p:nvSpPr>
        <p:spPr>
          <a:xfrm>
            <a:off x="1229960" y="6020586"/>
            <a:ext cx="10679236" cy="446252"/>
          </a:xfrm>
          <a:prstGeom prst="rect">
            <a:avLst/>
          </a:prstGeom>
          <a:noFill/>
        </p:spPr>
        <p:txBody>
          <a:bodyPr wrap="square" lIns="91416" tIns="45708" rIns="91416" bIns="45708">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400" b="1" dirty="0">
                <a:ln/>
              </a:rPr>
              <a:t>Sécurité</a:t>
            </a:r>
            <a:r>
              <a:rPr lang="en-US" sz="1400" dirty="0">
                <a:ln/>
              </a:rPr>
              <a:t> : impossible de </a:t>
            </a:r>
            <a:r>
              <a:rPr lang="en-US" sz="1400" dirty="0" err="1">
                <a:ln/>
              </a:rPr>
              <a:t>retrouver</a:t>
            </a:r>
            <a:r>
              <a:rPr lang="en-US" sz="1400" dirty="0">
                <a:ln/>
              </a:rPr>
              <a:t> le message à </a:t>
            </a:r>
            <a:r>
              <a:rPr lang="en-US" sz="1400" dirty="0" err="1">
                <a:ln/>
              </a:rPr>
              <a:t>partir</a:t>
            </a:r>
            <a:r>
              <a:rPr lang="en-US" sz="1400" dirty="0">
                <a:ln/>
              </a:rPr>
              <a:t> du message chiffré en </a:t>
            </a:r>
            <a:r>
              <a:rPr lang="en-US" sz="1400" dirty="0" err="1">
                <a:ln/>
              </a:rPr>
              <a:t>connaissant</a:t>
            </a:r>
            <a:r>
              <a:rPr lang="en-US" sz="1400" dirty="0">
                <a:ln/>
              </a:rPr>
              <a:t> la clé </a:t>
            </a:r>
            <a:r>
              <a:rPr lang="en-US" sz="1400" dirty="0" err="1">
                <a:ln/>
              </a:rPr>
              <a:t>publique</a:t>
            </a:r>
            <a:r>
              <a:rPr lang="en-US" sz="1400" dirty="0">
                <a:ln/>
              </a:rPr>
              <a:t> </a:t>
            </a:r>
            <a:r>
              <a:rPr lang="en-US" sz="1400" dirty="0" err="1">
                <a:ln/>
              </a:rPr>
              <a:t>mais</a:t>
            </a:r>
            <a:r>
              <a:rPr lang="en-US" sz="1400" dirty="0">
                <a:ln/>
              </a:rPr>
              <a:t> pas la clé secrète</a:t>
            </a:r>
            <a:endParaRPr lang="en-US" sz="1100" u="sng" dirty="0">
              <a:ln/>
            </a:endParaRPr>
          </a:p>
          <a:p>
            <a:pPr algn="ctr"/>
            <a:endParaRPr lang="en-US" sz="800" b="1" dirty="0">
              <a:ln/>
              <a:solidFill>
                <a:schemeClr val="accent3"/>
              </a:solidFill>
            </a:endParaRPr>
          </a:p>
        </p:txBody>
      </p:sp>
    </p:spTree>
    <p:extLst>
      <p:ext uri="{BB962C8B-B14F-4D97-AF65-F5344CB8AC3E}">
        <p14:creationId xmlns:p14="http://schemas.microsoft.com/office/powerpoint/2010/main" val="318905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1"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A6E03-B655-C8B3-9DA6-8B2E559294FC}"/>
              </a:ext>
            </a:extLst>
          </p:cNvPr>
          <p:cNvSpPr>
            <a:spLocks noGrp="1"/>
          </p:cNvSpPr>
          <p:nvPr>
            <p:ph idx="1"/>
          </p:nvPr>
        </p:nvSpPr>
        <p:spPr/>
        <p:txBody>
          <a:bodyPr/>
          <a:lstStyle/>
          <a:p>
            <a:r>
              <a:rPr lang="en-US" dirty="0" err="1"/>
              <a:t>Avantages</a:t>
            </a:r>
            <a:endParaRPr lang="en-US" dirty="0"/>
          </a:p>
          <a:p>
            <a:pPr lvl="1"/>
            <a:r>
              <a:rPr lang="en-US" dirty="0" err="1">
                <a:solidFill>
                  <a:schemeClr val="accent3">
                    <a:lumMod val="50000"/>
                  </a:schemeClr>
                </a:solidFill>
              </a:rPr>
              <a:t>Permet</a:t>
            </a:r>
            <a:r>
              <a:rPr lang="en-US" dirty="0">
                <a:solidFill>
                  <a:schemeClr val="accent3">
                    <a:lumMod val="50000"/>
                  </a:schemeClr>
                </a:solidFill>
              </a:rPr>
              <a:t> de </a:t>
            </a:r>
            <a:r>
              <a:rPr lang="en-US" dirty="0" err="1">
                <a:solidFill>
                  <a:schemeClr val="accent3">
                    <a:lumMod val="50000"/>
                  </a:schemeClr>
                </a:solidFill>
              </a:rPr>
              <a:t>contourner</a:t>
            </a:r>
            <a:r>
              <a:rPr lang="en-US" dirty="0">
                <a:solidFill>
                  <a:schemeClr val="accent3">
                    <a:lumMod val="50000"/>
                  </a:schemeClr>
                </a:solidFill>
              </a:rPr>
              <a:t> le </a:t>
            </a:r>
            <a:r>
              <a:rPr lang="en-US" dirty="0" err="1">
                <a:solidFill>
                  <a:schemeClr val="accent3">
                    <a:lumMod val="50000"/>
                  </a:schemeClr>
                </a:solidFill>
              </a:rPr>
              <a:t>problème</a:t>
            </a:r>
            <a:r>
              <a:rPr lang="en-US" dirty="0">
                <a:solidFill>
                  <a:schemeClr val="accent3">
                    <a:lumMod val="50000"/>
                  </a:schemeClr>
                </a:solidFill>
              </a:rPr>
              <a:t> de la distribution de clé</a:t>
            </a:r>
          </a:p>
          <a:p>
            <a:pPr marL="0" indent="0">
              <a:buNone/>
            </a:pPr>
            <a:endParaRPr lang="en-US" dirty="0"/>
          </a:p>
          <a:p>
            <a:r>
              <a:rPr lang="en-US" dirty="0" err="1"/>
              <a:t>Inconvénients</a:t>
            </a:r>
            <a:endParaRPr lang="en-US" dirty="0"/>
          </a:p>
          <a:p>
            <a:pPr lvl="1"/>
            <a:r>
              <a:rPr lang="en-US" dirty="0" err="1">
                <a:solidFill>
                  <a:schemeClr val="accent3">
                    <a:lumMod val="50000"/>
                  </a:schemeClr>
                </a:solidFill>
              </a:rPr>
              <a:t>Processus</a:t>
            </a:r>
            <a:r>
              <a:rPr lang="en-US" dirty="0">
                <a:solidFill>
                  <a:schemeClr val="accent3">
                    <a:lumMod val="50000"/>
                  </a:schemeClr>
                </a:solidFill>
              </a:rPr>
              <a:t> de chiffrement plus lent (clé de 1024 ou 2048 bits)</a:t>
            </a:r>
          </a:p>
          <a:p>
            <a:pPr marL="269875" lvl="1" indent="0">
              <a:buNone/>
            </a:pPr>
            <a:r>
              <a:rPr lang="en-US" dirty="0">
                <a:solidFill>
                  <a:schemeClr val="accent3">
                    <a:lumMod val="50000"/>
                  </a:schemeClr>
                </a:solidFill>
                <a:sym typeface="Wingdings" panose="05000000000000000000" pitchFamily="2" charset="2"/>
              </a:rPr>
              <a:t> chiffrement </a:t>
            </a:r>
            <a:r>
              <a:rPr lang="en-US" dirty="0" err="1">
                <a:solidFill>
                  <a:schemeClr val="accent3">
                    <a:lumMod val="50000"/>
                  </a:schemeClr>
                </a:solidFill>
                <a:sym typeface="Wingdings" panose="05000000000000000000" pitchFamily="2" charset="2"/>
              </a:rPr>
              <a:t>hybride</a:t>
            </a:r>
            <a:r>
              <a:rPr lang="en-US" dirty="0">
                <a:solidFill>
                  <a:schemeClr val="accent3">
                    <a:lumMod val="50000"/>
                  </a:schemeClr>
                </a:solidFill>
                <a:sym typeface="Wingdings" panose="05000000000000000000" pitchFamily="2" charset="2"/>
              </a:rPr>
              <a:t> possible : </a:t>
            </a:r>
            <a:r>
              <a:rPr lang="en-US" dirty="0" err="1">
                <a:solidFill>
                  <a:schemeClr val="accent3">
                    <a:lumMod val="50000"/>
                  </a:schemeClr>
                </a:solidFill>
                <a:sym typeface="Wingdings" panose="05000000000000000000" pitchFamily="2" charset="2"/>
              </a:rPr>
              <a:t>une</a:t>
            </a:r>
            <a:r>
              <a:rPr lang="en-US" dirty="0">
                <a:solidFill>
                  <a:schemeClr val="accent3">
                    <a:lumMod val="50000"/>
                  </a:schemeClr>
                </a:solidFill>
                <a:sym typeface="Wingdings" panose="05000000000000000000" pitchFamily="2" charset="2"/>
              </a:rPr>
              <a:t> clé secrète est envoyé par chiffrement </a:t>
            </a:r>
            <a:r>
              <a:rPr lang="en-US" dirty="0" err="1">
                <a:solidFill>
                  <a:schemeClr val="accent3">
                    <a:lumMod val="50000"/>
                  </a:schemeClr>
                </a:solidFill>
                <a:sym typeface="Wingdings" panose="05000000000000000000" pitchFamily="2" charset="2"/>
              </a:rPr>
              <a:t>asymétrique</a:t>
            </a:r>
            <a:r>
              <a:rPr lang="en-US" dirty="0">
                <a:solidFill>
                  <a:schemeClr val="accent3">
                    <a:lumMod val="50000"/>
                  </a:schemeClr>
                </a:solidFill>
                <a:sym typeface="Wingdings" panose="05000000000000000000" pitchFamily="2" charset="2"/>
              </a:rPr>
              <a:t>. Une fois </a:t>
            </a:r>
            <a:r>
              <a:rPr lang="en-US" dirty="0" err="1">
                <a:solidFill>
                  <a:schemeClr val="accent3">
                    <a:lumMod val="50000"/>
                  </a:schemeClr>
                </a:solidFill>
                <a:sym typeface="Wingdings" panose="05000000000000000000" pitchFamily="2" charset="2"/>
              </a:rPr>
              <a:t>connue</a:t>
            </a:r>
            <a:r>
              <a:rPr lang="en-US" dirty="0">
                <a:solidFill>
                  <a:schemeClr val="accent3">
                    <a:lumMod val="50000"/>
                  </a:schemeClr>
                </a:solidFill>
                <a:sym typeface="Wingdings" panose="05000000000000000000" pitchFamily="2" charset="2"/>
              </a:rPr>
              <a:t> des 2 parties, </a:t>
            </a:r>
            <a:r>
              <a:rPr lang="en-US" dirty="0" err="1">
                <a:solidFill>
                  <a:schemeClr val="accent3">
                    <a:lumMod val="50000"/>
                  </a:schemeClr>
                </a:solidFill>
                <a:sym typeface="Wingdings" panose="05000000000000000000" pitchFamily="2" charset="2"/>
              </a:rPr>
              <a:t>elle</a:t>
            </a:r>
            <a:r>
              <a:rPr lang="en-US" dirty="0">
                <a:solidFill>
                  <a:schemeClr val="accent3">
                    <a:lumMod val="50000"/>
                  </a:schemeClr>
                </a:solidFill>
                <a:sym typeface="Wingdings" panose="05000000000000000000" pitchFamily="2" charset="2"/>
              </a:rPr>
              <a:t> </a:t>
            </a:r>
            <a:r>
              <a:rPr lang="en-US" dirty="0" err="1">
                <a:solidFill>
                  <a:schemeClr val="accent3">
                    <a:lumMod val="50000"/>
                  </a:schemeClr>
                </a:solidFill>
                <a:sym typeface="Wingdings" panose="05000000000000000000" pitchFamily="2" charset="2"/>
              </a:rPr>
              <a:t>permet</a:t>
            </a:r>
            <a:r>
              <a:rPr lang="en-US" dirty="0">
                <a:solidFill>
                  <a:schemeClr val="accent3">
                    <a:lumMod val="50000"/>
                  </a:schemeClr>
                </a:solidFill>
                <a:sym typeface="Wingdings" panose="05000000000000000000" pitchFamily="2" charset="2"/>
              </a:rPr>
              <a:t> de </a:t>
            </a:r>
            <a:r>
              <a:rPr lang="en-US" dirty="0" err="1">
                <a:solidFill>
                  <a:schemeClr val="accent3">
                    <a:lumMod val="50000"/>
                  </a:schemeClr>
                </a:solidFill>
                <a:sym typeface="Wingdings" panose="05000000000000000000" pitchFamily="2" charset="2"/>
              </a:rPr>
              <a:t>chiffrer</a:t>
            </a:r>
            <a:r>
              <a:rPr lang="en-US" dirty="0">
                <a:solidFill>
                  <a:schemeClr val="accent3">
                    <a:lumMod val="50000"/>
                  </a:schemeClr>
                </a:solidFill>
                <a:sym typeface="Wingdings" panose="05000000000000000000" pitchFamily="2" charset="2"/>
              </a:rPr>
              <a:t> </a:t>
            </a:r>
            <a:r>
              <a:rPr lang="en-US" dirty="0" err="1">
                <a:solidFill>
                  <a:schemeClr val="accent3">
                    <a:lumMod val="50000"/>
                  </a:schemeClr>
                </a:solidFill>
                <a:sym typeface="Wingdings" panose="05000000000000000000" pitchFamily="2" charset="2"/>
              </a:rPr>
              <a:t>symmétriquement</a:t>
            </a:r>
            <a:r>
              <a:rPr lang="en-US" dirty="0">
                <a:solidFill>
                  <a:schemeClr val="accent3">
                    <a:lumMod val="50000"/>
                  </a:schemeClr>
                </a:solidFill>
                <a:sym typeface="Wingdings" panose="05000000000000000000" pitchFamily="2" charset="2"/>
              </a:rPr>
              <a:t> les </a:t>
            </a:r>
            <a:r>
              <a:rPr lang="en-US" dirty="0" err="1">
                <a:solidFill>
                  <a:schemeClr val="accent3">
                    <a:lumMod val="50000"/>
                  </a:schemeClr>
                </a:solidFill>
                <a:sym typeface="Wingdings" panose="05000000000000000000" pitchFamily="2" charset="2"/>
              </a:rPr>
              <a:t>échanges</a:t>
            </a:r>
            <a:r>
              <a:rPr lang="en-US" dirty="0">
                <a:solidFill>
                  <a:schemeClr val="accent3">
                    <a:lumMod val="50000"/>
                  </a:schemeClr>
                </a:solidFill>
                <a:sym typeface="Wingdings" panose="05000000000000000000" pitchFamily="2" charset="2"/>
              </a:rPr>
              <a:t>. </a:t>
            </a:r>
            <a:endParaRPr lang="en-US" i="1" dirty="0">
              <a:solidFill>
                <a:schemeClr val="accent3">
                  <a:lumMod val="50000"/>
                </a:schemeClr>
              </a:solidFill>
            </a:endParaRPr>
          </a:p>
          <a:p>
            <a:pPr lvl="1"/>
            <a:endParaRPr lang="en-US" i="1" dirty="0">
              <a:solidFill>
                <a:schemeClr val="accent3">
                  <a:lumMod val="50000"/>
                </a:schemeClr>
              </a:solidFill>
            </a:endParaRPr>
          </a:p>
          <a:p>
            <a:pPr marL="0" indent="0">
              <a:buNone/>
            </a:pPr>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077149E5-CB08-55F6-39AA-4DB6D10595F6}"/>
              </a:ext>
            </a:extLst>
          </p:cNvPr>
          <p:cNvSpPr>
            <a:spLocks noGrp="1"/>
          </p:cNvSpPr>
          <p:nvPr>
            <p:ph type="title"/>
          </p:nvPr>
        </p:nvSpPr>
        <p:spPr/>
        <p:txBody>
          <a:bodyPr/>
          <a:lstStyle/>
          <a:p>
            <a:r>
              <a:rPr lang="en-US" dirty="0" err="1"/>
              <a:t>Avantages</a:t>
            </a:r>
            <a:r>
              <a:rPr lang="en-US" dirty="0"/>
              <a:t> &amp; </a:t>
            </a:r>
            <a:r>
              <a:rPr lang="en-US" dirty="0" err="1"/>
              <a:t>inconvénients</a:t>
            </a:r>
            <a:r>
              <a:rPr lang="en-US" dirty="0"/>
              <a:t> du chiffrement </a:t>
            </a:r>
            <a:r>
              <a:rPr lang="en-US" dirty="0" err="1"/>
              <a:t>asymétrique</a:t>
            </a:r>
            <a:endParaRPr lang="en-US" dirty="0"/>
          </a:p>
        </p:txBody>
      </p:sp>
    </p:spTree>
    <p:extLst>
      <p:ext uri="{BB962C8B-B14F-4D97-AF65-F5344CB8AC3E}">
        <p14:creationId xmlns:p14="http://schemas.microsoft.com/office/powerpoint/2010/main" val="1206315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9AA956-44D0-DD9B-FF70-E6233FA74015}"/>
              </a:ext>
            </a:extLst>
          </p:cNvPr>
          <p:cNvSpPr>
            <a:spLocks noGrp="1"/>
          </p:cNvSpPr>
          <p:nvPr>
            <p:ph idx="1"/>
          </p:nvPr>
        </p:nvSpPr>
        <p:spPr/>
        <p:txBody>
          <a:bodyPr/>
          <a:lstStyle/>
          <a:p>
            <a:r>
              <a:rPr lang="en-US" sz="1800" dirty="0" err="1"/>
              <a:t>Garantit</a:t>
            </a:r>
            <a:r>
              <a:rPr lang="en-US" sz="1800" dirty="0"/>
              <a:t> </a:t>
            </a:r>
            <a:r>
              <a:rPr lang="en-US" sz="1800" dirty="0" err="1"/>
              <a:t>l’intégrité</a:t>
            </a:r>
            <a:r>
              <a:rPr lang="en-US" sz="1800" dirty="0"/>
              <a:t> : le message </a:t>
            </a:r>
            <a:r>
              <a:rPr lang="en-US" sz="1800" dirty="0" err="1"/>
              <a:t>n’a</a:t>
            </a:r>
            <a:r>
              <a:rPr lang="en-US" sz="1800" dirty="0"/>
              <a:t> pas </a:t>
            </a:r>
            <a:r>
              <a:rPr lang="en-US" sz="1800" dirty="0" err="1"/>
              <a:t>été</a:t>
            </a:r>
            <a:r>
              <a:rPr lang="en-US" sz="1800" dirty="0"/>
              <a:t> </a:t>
            </a:r>
            <a:r>
              <a:rPr lang="en-US" sz="1800" dirty="0" err="1"/>
              <a:t>modifié</a:t>
            </a:r>
            <a:r>
              <a:rPr lang="en-US" sz="1800" dirty="0"/>
              <a:t> </a:t>
            </a:r>
          </a:p>
          <a:p>
            <a:r>
              <a:rPr lang="en-US" sz="1800" dirty="0" err="1"/>
              <a:t>Associe</a:t>
            </a:r>
            <a:r>
              <a:rPr lang="en-US" sz="1800" dirty="0"/>
              <a:t> à un message </a:t>
            </a:r>
            <a:r>
              <a:rPr lang="en-US" sz="1800" dirty="0" err="1"/>
              <a:t>une</a:t>
            </a:r>
            <a:r>
              <a:rPr lang="en-US" sz="1800" dirty="0"/>
              <a:t> </a:t>
            </a:r>
            <a:r>
              <a:rPr lang="en-US" sz="1800" dirty="0" err="1"/>
              <a:t>empreinte</a:t>
            </a:r>
            <a:r>
              <a:rPr lang="en-US" sz="1800" dirty="0"/>
              <a:t> unique verifiable par </a:t>
            </a:r>
            <a:r>
              <a:rPr lang="en-US" sz="1800" dirty="0" err="1"/>
              <a:t>tous</a:t>
            </a: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D35B5D66-6E20-0A53-D0BE-C11E156E8D91}"/>
              </a:ext>
            </a:extLst>
          </p:cNvPr>
          <p:cNvSpPr>
            <a:spLocks noGrp="1"/>
          </p:cNvSpPr>
          <p:nvPr>
            <p:ph type="title"/>
          </p:nvPr>
        </p:nvSpPr>
        <p:spPr/>
        <p:txBody>
          <a:bodyPr/>
          <a:lstStyle/>
          <a:p>
            <a:r>
              <a:rPr lang="en-US" dirty="0"/>
              <a:t>3/ Fonction de </a:t>
            </a:r>
            <a:r>
              <a:rPr lang="en-US" dirty="0" err="1"/>
              <a:t>hachage</a:t>
            </a:r>
            <a:r>
              <a:rPr lang="en-US" dirty="0"/>
              <a:t> – Secure Hash Algorithm (SHA)</a:t>
            </a:r>
          </a:p>
        </p:txBody>
      </p:sp>
      <p:pic>
        <p:nvPicPr>
          <p:cNvPr id="4" name="Picture 2" descr="ENTONNOIR A POUDRE INOX 18/10 D.200MM - H.180MM - Laboratoires...">
            <a:extLst>
              <a:ext uri="{FF2B5EF4-FFF2-40B4-BE49-F238E27FC236}">
                <a16:creationId xmlns:a16="http://schemas.microsoft.com/office/drawing/2014/main" id="{D5C4441C-284B-96FA-4348-9251B272C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392353" y="2283439"/>
            <a:ext cx="1609859" cy="16098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6CCAD7-B93F-B827-1AE4-A16D1D4FC05E}"/>
              </a:ext>
            </a:extLst>
          </p:cNvPr>
          <p:cNvSpPr txBox="1"/>
          <p:nvPr/>
        </p:nvSpPr>
        <p:spPr>
          <a:xfrm>
            <a:off x="3729489" y="2947358"/>
            <a:ext cx="1142936" cy="338554"/>
          </a:xfrm>
          <a:prstGeom prst="rect">
            <a:avLst/>
          </a:prstGeom>
          <a:noFill/>
        </p:spPr>
        <p:txBody>
          <a:bodyPr wrap="square" rtlCol="0">
            <a:spAutoFit/>
          </a:bodyPr>
          <a:lstStyle/>
          <a:p>
            <a:pPr algn="l"/>
            <a:r>
              <a:rPr lang="en-US" sz="1600" dirty="0"/>
              <a:t>message</a:t>
            </a:r>
          </a:p>
        </p:txBody>
      </p:sp>
      <p:sp>
        <p:nvSpPr>
          <p:cNvPr id="6" name="TextBox 5">
            <a:extLst>
              <a:ext uri="{FF2B5EF4-FFF2-40B4-BE49-F238E27FC236}">
                <a16:creationId xmlns:a16="http://schemas.microsoft.com/office/drawing/2014/main" id="{DE934873-CC04-A528-B9BF-126DE65BB958}"/>
              </a:ext>
            </a:extLst>
          </p:cNvPr>
          <p:cNvSpPr txBox="1"/>
          <p:nvPr/>
        </p:nvSpPr>
        <p:spPr>
          <a:xfrm>
            <a:off x="7411429" y="2919092"/>
            <a:ext cx="1880316" cy="338554"/>
          </a:xfrm>
          <a:prstGeom prst="rect">
            <a:avLst/>
          </a:prstGeom>
          <a:noFill/>
        </p:spPr>
        <p:txBody>
          <a:bodyPr wrap="square" rtlCol="0">
            <a:spAutoFit/>
          </a:bodyPr>
          <a:lstStyle/>
          <a:p>
            <a:pPr algn="l"/>
            <a:r>
              <a:rPr lang="en-US" sz="1600" dirty="0" err="1"/>
              <a:t>empreinte</a:t>
            </a:r>
            <a:endParaRPr lang="en-US" sz="1600" dirty="0"/>
          </a:p>
        </p:txBody>
      </p:sp>
      <p:cxnSp>
        <p:nvCxnSpPr>
          <p:cNvPr id="7" name="Straight Arrow Connector 6">
            <a:extLst>
              <a:ext uri="{FF2B5EF4-FFF2-40B4-BE49-F238E27FC236}">
                <a16:creationId xmlns:a16="http://schemas.microsoft.com/office/drawing/2014/main" id="{2107B875-5FC5-4AE0-EF3A-3755D120FFA9}"/>
              </a:ext>
            </a:extLst>
          </p:cNvPr>
          <p:cNvCxnSpPr>
            <a:cxnSpLocks/>
          </p:cNvCxnSpPr>
          <p:nvPr/>
        </p:nvCxnSpPr>
        <p:spPr>
          <a:xfrm>
            <a:off x="4904347" y="3116635"/>
            <a:ext cx="419634"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DCABFF9-CE32-7981-42EE-B654E262EDF5}"/>
              </a:ext>
            </a:extLst>
          </p:cNvPr>
          <p:cNvCxnSpPr/>
          <p:nvPr/>
        </p:nvCxnSpPr>
        <p:spPr>
          <a:xfrm>
            <a:off x="6991795" y="3103758"/>
            <a:ext cx="419634"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9" name="Picture 4" descr="Pile De Croquis De Livres Dessins Gravent La Pile Du Vieux Dictionnaire De  Cru Et Étudient Lillustration De Vecteur De Livre De Recherche Vecteurs  libres de droits et plus d'images vectorielles de">
            <a:extLst>
              <a:ext uri="{FF2B5EF4-FFF2-40B4-BE49-F238E27FC236}">
                <a16:creationId xmlns:a16="http://schemas.microsoft.com/office/drawing/2014/main" id="{F536AF9D-F91E-8121-B91B-01D8BCDAE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591" y="2659308"/>
            <a:ext cx="914654" cy="91465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Fingerprint with solid fill">
            <a:extLst>
              <a:ext uri="{FF2B5EF4-FFF2-40B4-BE49-F238E27FC236}">
                <a16:creationId xmlns:a16="http://schemas.microsoft.com/office/drawing/2014/main" id="{11710974-2030-978C-B700-0823B01FAE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13411" y="2772043"/>
            <a:ext cx="620048" cy="620048"/>
          </a:xfrm>
          <a:prstGeom prst="rect">
            <a:avLst/>
          </a:prstGeom>
        </p:spPr>
      </p:pic>
      <p:sp>
        <p:nvSpPr>
          <p:cNvPr id="11" name="Rectangle 10">
            <a:extLst>
              <a:ext uri="{FF2B5EF4-FFF2-40B4-BE49-F238E27FC236}">
                <a16:creationId xmlns:a16="http://schemas.microsoft.com/office/drawing/2014/main" id="{48521CB1-B0A6-2A6C-596C-50A58C0050DD}"/>
              </a:ext>
            </a:extLst>
          </p:cNvPr>
          <p:cNvSpPr/>
          <p:nvPr/>
        </p:nvSpPr>
        <p:spPr>
          <a:xfrm>
            <a:off x="2942464" y="4196558"/>
            <a:ext cx="2171700" cy="2088559"/>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3"/>
                </a:solidFill>
              </a:rPr>
              <a:t>Hachage</a:t>
            </a:r>
            <a:r>
              <a:rPr lang="en-US" dirty="0">
                <a:solidFill>
                  <a:schemeClr val="accent3"/>
                </a:solidFill>
              </a:rPr>
              <a:t> sans clé</a:t>
            </a:r>
          </a:p>
          <a:p>
            <a:pPr algn="ctr"/>
            <a:endParaRPr lang="en-US" dirty="0">
              <a:solidFill>
                <a:schemeClr val="accent3"/>
              </a:solidFill>
            </a:endParaRPr>
          </a:p>
          <a:p>
            <a:pPr algn="ctr"/>
            <a:r>
              <a:rPr lang="en-US" sz="900" dirty="0" err="1">
                <a:solidFill>
                  <a:schemeClr val="tx1"/>
                </a:solidFill>
              </a:rPr>
              <a:t>Sauvegarde</a:t>
            </a:r>
            <a:r>
              <a:rPr lang="en-US" sz="900" dirty="0">
                <a:solidFill>
                  <a:schemeClr val="tx1"/>
                </a:solidFill>
              </a:rPr>
              <a:t> ou synchronization de photos sur le cloud (drive, </a:t>
            </a:r>
            <a:r>
              <a:rPr lang="en-US" sz="900" dirty="0" err="1">
                <a:solidFill>
                  <a:schemeClr val="tx1"/>
                </a:solidFill>
              </a:rPr>
              <a:t>dropbox</a:t>
            </a:r>
            <a:r>
              <a:rPr lang="en-US" sz="900" dirty="0">
                <a:solidFill>
                  <a:schemeClr val="tx1"/>
                </a:solidFill>
              </a:rPr>
              <a:t>,…)</a:t>
            </a:r>
          </a:p>
        </p:txBody>
      </p:sp>
      <p:sp>
        <p:nvSpPr>
          <p:cNvPr id="12" name="Rectangle 11">
            <a:extLst>
              <a:ext uri="{FF2B5EF4-FFF2-40B4-BE49-F238E27FC236}">
                <a16:creationId xmlns:a16="http://schemas.microsoft.com/office/drawing/2014/main" id="{BF14DB9D-F7CE-FB1F-E1F1-7B1F8E9593F5}"/>
              </a:ext>
            </a:extLst>
          </p:cNvPr>
          <p:cNvSpPr/>
          <p:nvPr/>
        </p:nvSpPr>
        <p:spPr>
          <a:xfrm>
            <a:off x="6486646" y="4196558"/>
            <a:ext cx="2171700" cy="2088559"/>
          </a:xfrm>
          <a:prstGeom prst="rect">
            <a:avLst/>
          </a:prstGeom>
          <a:solidFill>
            <a:schemeClr val="accent3"/>
          </a:solid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Hachage</a:t>
            </a:r>
            <a:r>
              <a:rPr lang="en-US" dirty="0"/>
              <a:t> avec clé</a:t>
            </a:r>
          </a:p>
          <a:p>
            <a:pPr algn="ctr"/>
            <a:endParaRPr lang="en-US" dirty="0"/>
          </a:p>
          <a:p>
            <a:pPr algn="ctr"/>
            <a:r>
              <a:rPr lang="en-US" sz="900" dirty="0"/>
              <a:t>Reconnaissance du mot de passe </a:t>
            </a:r>
            <a:r>
              <a:rPr lang="en-US" sz="900" dirty="0" err="1"/>
              <a:t>lors</a:t>
            </a:r>
            <a:r>
              <a:rPr lang="en-US" sz="900" dirty="0"/>
              <a:t> de la </a:t>
            </a:r>
            <a:r>
              <a:rPr lang="en-US" sz="900" dirty="0" err="1"/>
              <a:t>connexion</a:t>
            </a:r>
            <a:r>
              <a:rPr lang="en-US" sz="900" dirty="0"/>
              <a:t> à un service</a:t>
            </a:r>
          </a:p>
        </p:txBody>
      </p:sp>
      <p:pic>
        <p:nvPicPr>
          <p:cNvPr id="14" name="Graphic 13" descr="Lock with solid fill">
            <a:extLst>
              <a:ext uri="{FF2B5EF4-FFF2-40B4-BE49-F238E27FC236}">
                <a16:creationId xmlns:a16="http://schemas.microsoft.com/office/drawing/2014/main" id="{2FDFBE77-1278-73F5-68C3-9D118F4984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12111" y="4266391"/>
            <a:ext cx="520769" cy="520769"/>
          </a:xfrm>
          <a:prstGeom prst="rect">
            <a:avLst/>
          </a:prstGeom>
        </p:spPr>
      </p:pic>
      <p:pic>
        <p:nvPicPr>
          <p:cNvPr id="16" name="Graphic 15" descr="Syncing cloud with solid fill">
            <a:extLst>
              <a:ext uri="{FF2B5EF4-FFF2-40B4-BE49-F238E27FC236}">
                <a16:creationId xmlns:a16="http://schemas.microsoft.com/office/drawing/2014/main" id="{1BEED6E2-B5C5-FAF4-3972-B3ECB32516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29489" y="4266392"/>
            <a:ext cx="520769" cy="520769"/>
          </a:xfrm>
          <a:prstGeom prst="rect">
            <a:avLst/>
          </a:prstGeom>
        </p:spPr>
      </p:pic>
      <p:sp>
        <p:nvSpPr>
          <p:cNvPr id="17" name="TextBox 16">
            <a:extLst>
              <a:ext uri="{FF2B5EF4-FFF2-40B4-BE49-F238E27FC236}">
                <a16:creationId xmlns:a16="http://schemas.microsoft.com/office/drawing/2014/main" id="{535B9922-A23A-88B9-F8B6-63C868F8FAC6}"/>
              </a:ext>
            </a:extLst>
          </p:cNvPr>
          <p:cNvSpPr txBox="1"/>
          <p:nvPr/>
        </p:nvSpPr>
        <p:spPr>
          <a:xfrm>
            <a:off x="5295273" y="4917670"/>
            <a:ext cx="1010264" cy="646331"/>
          </a:xfrm>
          <a:prstGeom prst="rect">
            <a:avLst/>
          </a:prstGeom>
          <a:noFill/>
          <a:ln w="19050">
            <a:solidFill>
              <a:schemeClr val="accent3">
                <a:lumMod val="75000"/>
              </a:schemeClr>
            </a:solidFill>
          </a:ln>
        </p:spPr>
        <p:txBody>
          <a:bodyPr wrap="square" rtlCol="0">
            <a:spAutoFit/>
          </a:bodyPr>
          <a:lstStyle/>
          <a:p>
            <a:pPr algn="ctr"/>
            <a:r>
              <a:rPr lang="en-US" dirty="0"/>
              <a:t>SHA-2</a:t>
            </a:r>
          </a:p>
          <a:p>
            <a:pPr algn="ctr"/>
            <a:r>
              <a:rPr lang="en-US" dirty="0"/>
              <a:t>SHA-3</a:t>
            </a:r>
          </a:p>
        </p:txBody>
      </p:sp>
    </p:spTree>
    <p:extLst>
      <p:ext uri="{BB962C8B-B14F-4D97-AF65-F5344CB8AC3E}">
        <p14:creationId xmlns:p14="http://schemas.microsoft.com/office/powerpoint/2010/main" val="396356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10F60-3CDE-4DFE-8B81-196E5AB4C5BB}"/>
              </a:ext>
            </a:extLst>
          </p:cNvPr>
          <p:cNvSpPr>
            <a:spLocks noGrp="1"/>
          </p:cNvSpPr>
          <p:nvPr>
            <p:ph type="title"/>
          </p:nvPr>
        </p:nvSpPr>
        <p:spPr>
          <a:xfrm>
            <a:off x="300037" y="-1"/>
            <a:ext cx="11609159" cy="1304925"/>
          </a:xfrm>
        </p:spPr>
        <p:txBody>
          <a:bodyPr anchor="ctr"/>
          <a:lstStyle/>
          <a:p>
            <a:pPr>
              <a:spcAft>
                <a:spcPct val="0"/>
              </a:spcAft>
            </a:pPr>
            <a:r>
              <a:rPr lang="en-US" dirty="0">
                <a:latin typeface="Arial" panose="020B0604020202020204" pitchFamily="34" charset="0"/>
              </a:rPr>
              <a:t>Agenda</a:t>
            </a:r>
          </a:p>
        </p:txBody>
      </p:sp>
      <p:sp>
        <p:nvSpPr>
          <p:cNvPr id="4" name="Text Placeholder 7">
            <a:extLst>
              <a:ext uri="{FF2B5EF4-FFF2-40B4-BE49-F238E27FC236}">
                <a16:creationId xmlns:a16="http://schemas.microsoft.com/office/drawing/2014/main" id="{D4B10C2B-BD90-4E68-BE0D-33A8BB709407}"/>
              </a:ext>
            </a:extLst>
          </p:cNvPr>
          <p:cNvSpPr txBox="1">
            <a:spLocks/>
          </p:cNvSpPr>
          <p:nvPr/>
        </p:nvSpPr>
        <p:spPr>
          <a:xfrm>
            <a:off x="2917115" y="944924"/>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1</a:t>
            </a:r>
          </a:p>
        </p:txBody>
      </p:sp>
      <p:sp>
        <p:nvSpPr>
          <p:cNvPr id="5" name="Text Placeholder 9">
            <a:extLst>
              <a:ext uri="{FF2B5EF4-FFF2-40B4-BE49-F238E27FC236}">
                <a16:creationId xmlns:a16="http://schemas.microsoft.com/office/drawing/2014/main" id="{60B1C4EC-C1AE-45C4-9805-9470169BAE59}"/>
              </a:ext>
            </a:extLst>
          </p:cNvPr>
          <p:cNvSpPr txBox="1">
            <a:spLocks/>
          </p:cNvSpPr>
          <p:nvPr/>
        </p:nvSpPr>
        <p:spPr>
          <a:xfrm>
            <a:off x="3725152" y="944924"/>
            <a:ext cx="4741695" cy="720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800" kern="1200">
                <a:solidFill>
                  <a:schemeClr val="tx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La cryptologie, </a:t>
            </a:r>
            <a:r>
              <a:rPr lang="en-US" dirty="0" err="1"/>
              <a:t>c’est</a:t>
            </a:r>
            <a:r>
              <a:rPr lang="en-US" dirty="0"/>
              <a:t> quoi ? </a:t>
            </a:r>
          </a:p>
        </p:txBody>
      </p:sp>
      <p:sp>
        <p:nvSpPr>
          <p:cNvPr id="6" name="Text Placeholder 7">
            <a:extLst>
              <a:ext uri="{FF2B5EF4-FFF2-40B4-BE49-F238E27FC236}">
                <a16:creationId xmlns:a16="http://schemas.microsoft.com/office/drawing/2014/main" id="{7C36D5CA-8370-40E6-9320-DC4AA9735403}"/>
              </a:ext>
            </a:extLst>
          </p:cNvPr>
          <p:cNvSpPr txBox="1">
            <a:spLocks/>
          </p:cNvSpPr>
          <p:nvPr/>
        </p:nvSpPr>
        <p:spPr>
          <a:xfrm>
            <a:off x="2917115" y="2032619"/>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2</a:t>
            </a:r>
          </a:p>
        </p:txBody>
      </p:sp>
      <p:sp>
        <p:nvSpPr>
          <p:cNvPr id="7" name="Text Placeholder 9">
            <a:extLst>
              <a:ext uri="{FF2B5EF4-FFF2-40B4-BE49-F238E27FC236}">
                <a16:creationId xmlns:a16="http://schemas.microsoft.com/office/drawing/2014/main" id="{2DE921C9-74DA-4BBF-87C2-76A93C5F41B6}"/>
              </a:ext>
            </a:extLst>
          </p:cNvPr>
          <p:cNvSpPr txBox="1">
            <a:spLocks/>
          </p:cNvSpPr>
          <p:nvPr/>
        </p:nvSpPr>
        <p:spPr>
          <a:xfrm>
            <a:off x="3725152" y="2032619"/>
            <a:ext cx="6040438" cy="720000"/>
          </a:xfrm>
          <a:prstGeom prst="rect">
            <a:avLst/>
          </a:prstGeom>
        </p:spPr>
        <p:txBody>
          <a:bodyPr anchor="ctr"/>
          <a:lstStyle>
            <a:defPPr>
              <a:defRPr lang="en-US"/>
            </a:defPPr>
            <a:lvl1pPr indent="0">
              <a:lnSpc>
                <a:spcPct val="90000"/>
              </a:lnSpc>
              <a:spcBef>
                <a:spcPts val="0"/>
              </a:spcBef>
              <a:buFont typeface="Arial" panose="020B0604020202020204" pitchFamily="34" charset="0"/>
              <a:buNone/>
              <a:defRPr sz="2800"/>
            </a:lvl1pPr>
            <a:lvl2pPr marL="536575" indent="-266700">
              <a:lnSpc>
                <a:spcPct val="90000"/>
              </a:lnSpc>
              <a:spcBef>
                <a:spcPts val="400"/>
              </a:spcBef>
              <a:buFont typeface="Arial" panose="020B0604020202020204" pitchFamily="34" charset="0"/>
              <a:buChar char="•"/>
              <a:defRPr sz="2400"/>
            </a:lvl2pPr>
            <a:lvl3pPr marL="812800" indent="-273050">
              <a:lnSpc>
                <a:spcPct val="90000"/>
              </a:lnSpc>
              <a:spcBef>
                <a:spcPts val="400"/>
              </a:spcBef>
              <a:buFont typeface="Arial" panose="020B0604020202020204" pitchFamily="34" charset="0"/>
              <a:buChar char="•"/>
              <a:defRPr sz="2000"/>
            </a:lvl3pPr>
            <a:lvl4pPr marL="987425" indent="-268288">
              <a:lnSpc>
                <a:spcPct val="90000"/>
              </a:lnSpc>
              <a:spcBef>
                <a:spcPts val="400"/>
              </a:spcBef>
              <a:buFont typeface="Arial" panose="020B0604020202020204" pitchFamily="34" charset="0"/>
              <a:buChar char="•"/>
            </a:lvl4pPr>
            <a:lvl5pPr marL="1160463" indent="-261938">
              <a:lnSpc>
                <a:spcPct val="90000"/>
              </a:lnSpc>
              <a:spcBef>
                <a:spcPts val="4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Chiffrement, </a:t>
            </a:r>
            <a:r>
              <a:rPr lang="en-US" dirty="0" err="1"/>
              <a:t>hachage</a:t>
            </a:r>
            <a:r>
              <a:rPr lang="en-US" dirty="0"/>
              <a:t> et signature</a:t>
            </a:r>
          </a:p>
        </p:txBody>
      </p:sp>
      <p:sp>
        <p:nvSpPr>
          <p:cNvPr id="8" name="Text Placeholder 7">
            <a:extLst>
              <a:ext uri="{FF2B5EF4-FFF2-40B4-BE49-F238E27FC236}">
                <a16:creationId xmlns:a16="http://schemas.microsoft.com/office/drawing/2014/main" id="{F4F411BF-22DB-4BA8-8755-92618DB39162}"/>
              </a:ext>
            </a:extLst>
          </p:cNvPr>
          <p:cNvSpPr txBox="1">
            <a:spLocks/>
          </p:cNvSpPr>
          <p:nvPr/>
        </p:nvSpPr>
        <p:spPr>
          <a:xfrm>
            <a:off x="2917115" y="3147565"/>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3</a:t>
            </a:r>
          </a:p>
        </p:txBody>
      </p:sp>
      <p:sp>
        <p:nvSpPr>
          <p:cNvPr id="9" name="Text Placeholder 9">
            <a:extLst>
              <a:ext uri="{FF2B5EF4-FFF2-40B4-BE49-F238E27FC236}">
                <a16:creationId xmlns:a16="http://schemas.microsoft.com/office/drawing/2014/main" id="{98F038D1-E42A-459B-95E3-3EE53CE9A226}"/>
              </a:ext>
            </a:extLst>
          </p:cNvPr>
          <p:cNvSpPr txBox="1">
            <a:spLocks/>
          </p:cNvSpPr>
          <p:nvPr/>
        </p:nvSpPr>
        <p:spPr>
          <a:xfrm>
            <a:off x="3725152" y="3147565"/>
            <a:ext cx="6338888" cy="720000"/>
          </a:xfrm>
          <a:prstGeom prst="rect">
            <a:avLst/>
          </a:prstGeom>
        </p:spPr>
        <p:txBody>
          <a:bodyPr anchor="ctr"/>
          <a:lstStyle>
            <a:defPPr>
              <a:defRPr lang="en-US"/>
            </a:defPPr>
            <a:lvl1pPr indent="0">
              <a:lnSpc>
                <a:spcPct val="90000"/>
              </a:lnSpc>
              <a:spcBef>
                <a:spcPts val="0"/>
              </a:spcBef>
              <a:buFont typeface="Arial" panose="020B0604020202020204" pitchFamily="34" charset="0"/>
              <a:buNone/>
              <a:defRPr sz="2800"/>
            </a:lvl1pPr>
            <a:lvl2pPr marL="536575" indent="-266700">
              <a:lnSpc>
                <a:spcPct val="90000"/>
              </a:lnSpc>
              <a:spcBef>
                <a:spcPts val="400"/>
              </a:spcBef>
              <a:buFont typeface="Arial" panose="020B0604020202020204" pitchFamily="34" charset="0"/>
              <a:buChar char="•"/>
              <a:defRPr sz="2400"/>
            </a:lvl2pPr>
            <a:lvl3pPr marL="812800" indent="-273050">
              <a:lnSpc>
                <a:spcPct val="90000"/>
              </a:lnSpc>
              <a:spcBef>
                <a:spcPts val="400"/>
              </a:spcBef>
              <a:buFont typeface="Arial" panose="020B0604020202020204" pitchFamily="34" charset="0"/>
              <a:buChar char="•"/>
              <a:defRPr sz="2000"/>
            </a:lvl3pPr>
            <a:lvl4pPr marL="987425" indent="-268288">
              <a:lnSpc>
                <a:spcPct val="90000"/>
              </a:lnSpc>
              <a:spcBef>
                <a:spcPts val="400"/>
              </a:spcBef>
              <a:buFont typeface="Arial" panose="020B0604020202020204" pitchFamily="34" charset="0"/>
              <a:buChar char="•"/>
            </a:lvl4pPr>
            <a:lvl5pPr marL="1160463" indent="-261938">
              <a:lnSpc>
                <a:spcPct val="90000"/>
              </a:lnSpc>
              <a:spcBef>
                <a:spcPts val="4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Attaques sur </a:t>
            </a:r>
            <a:r>
              <a:rPr lang="en-US" dirty="0" err="1"/>
              <a:t>systèmes</a:t>
            </a:r>
            <a:r>
              <a:rPr lang="en-US" dirty="0"/>
              <a:t> </a:t>
            </a:r>
            <a:r>
              <a:rPr lang="en-US" dirty="0" err="1"/>
              <a:t>embarqués</a:t>
            </a:r>
            <a:endParaRPr lang="en-US" dirty="0"/>
          </a:p>
        </p:txBody>
      </p:sp>
      <p:sp>
        <p:nvSpPr>
          <p:cNvPr id="10" name="Text Placeholder 7">
            <a:extLst>
              <a:ext uri="{FF2B5EF4-FFF2-40B4-BE49-F238E27FC236}">
                <a16:creationId xmlns:a16="http://schemas.microsoft.com/office/drawing/2014/main" id="{FB617922-C5CF-43AC-8DE0-262E675A67E0}"/>
              </a:ext>
            </a:extLst>
          </p:cNvPr>
          <p:cNvSpPr txBox="1">
            <a:spLocks/>
          </p:cNvSpPr>
          <p:nvPr/>
        </p:nvSpPr>
        <p:spPr>
          <a:xfrm>
            <a:off x="2917115" y="4262511"/>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4</a:t>
            </a:r>
          </a:p>
        </p:txBody>
      </p:sp>
      <p:sp>
        <p:nvSpPr>
          <p:cNvPr id="11" name="Text Placeholder 9">
            <a:extLst>
              <a:ext uri="{FF2B5EF4-FFF2-40B4-BE49-F238E27FC236}">
                <a16:creationId xmlns:a16="http://schemas.microsoft.com/office/drawing/2014/main" id="{6DD35855-2D04-4B4D-AAB0-973645DF755D}"/>
              </a:ext>
            </a:extLst>
          </p:cNvPr>
          <p:cNvSpPr txBox="1">
            <a:spLocks/>
          </p:cNvSpPr>
          <p:nvPr/>
        </p:nvSpPr>
        <p:spPr>
          <a:xfrm>
            <a:off x="3725152" y="4262511"/>
            <a:ext cx="4741695" cy="720000"/>
          </a:xfrm>
          <a:prstGeom prst="rect">
            <a:avLst/>
          </a:prstGeom>
        </p:spPr>
        <p:txBody>
          <a:bodyPr anchor="ctr"/>
          <a:lstStyle>
            <a:defPPr>
              <a:defRPr lang="en-US"/>
            </a:defPPr>
            <a:lvl1pPr indent="0">
              <a:lnSpc>
                <a:spcPct val="90000"/>
              </a:lnSpc>
              <a:spcBef>
                <a:spcPts val="0"/>
              </a:spcBef>
              <a:buFont typeface="Arial" panose="020B0604020202020204" pitchFamily="34" charset="0"/>
              <a:buNone/>
              <a:defRPr sz="2800"/>
            </a:lvl1pPr>
            <a:lvl2pPr marL="536575" indent="-266700">
              <a:lnSpc>
                <a:spcPct val="90000"/>
              </a:lnSpc>
              <a:spcBef>
                <a:spcPts val="400"/>
              </a:spcBef>
              <a:buFont typeface="Arial" panose="020B0604020202020204" pitchFamily="34" charset="0"/>
              <a:buChar char="•"/>
              <a:defRPr sz="2400"/>
            </a:lvl2pPr>
            <a:lvl3pPr marL="812800" indent="-273050">
              <a:lnSpc>
                <a:spcPct val="90000"/>
              </a:lnSpc>
              <a:spcBef>
                <a:spcPts val="400"/>
              </a:spcBef>
              <a:buFont typeface="Arial" panose="020B0604020202020204" pitchFamily="34" charset="0"/>
              <a:buChar char="•"/>
              <a:defRPr sz="2000"/>
            </a:lvl3pPr>
            <a:lvl4pPr marL="987425" indent="-268288">
              <a:lnSpc>
                <a:spcPct val="90000"/>
              </a:lnSpc>
              <a:spcBef>
                <a:spcPts val="400"/>
              </a:spcBef>
              <a:buFont typeface="Arial" panose="020B0604020202020204" pitchFamily="34" charset="0"/>
              <a:buChar char="•"/>
            </a:lvl4pPr>
            <a:lvl5pPr marL="1160463" indent="-261938">
              <a:lnSpc>
                <a:spcPct val="90000"/>
              </a:lnSpc>
              <a:spcBef>
                <a:spcPts val="4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err="1"/>
              <a:t>Contremesures</a:t>
            </a:r>
            <a:endParaRPr lang="en-US" dirty="0"/>
          </a:p>
        </p:txBody>
      </p:sp>
      <p:sp>
        <p:nvSpPr>
          <p:cNvPr id="43" name="Slide Number Placeholder 42">
            <a:extLst>
              <a:ext uri="{FF2B5EF4-FFF2-40B4-BE49-F238E27FC236}">
                <a16:creationId xmlns:a16="http://schemas.microsoft.com/office/drawing/2014/main" id="{6E869768-8697-4573-9AD5-89043CF6304B}"/>
              </a:ext>
            </a:extLst>
          </p:cNvPr>
          <p:cNvSpPr>
            <a:spLocks noGrp="1"/>
          </p:cNvSpPr>
          <p:nvPr>
            <p:ph type="sldNum" sz="quarter" idx="12"/>
          </p:nvPr>
        </p:nvSpPr>
        <p:spPr>
          <a:xfrm>
            <a:off x="11498192" y="6375451"/>
            <a:ext cx="411004" cy="292554"/>
          </a:xfrm>
        </p:spPr>
        <p:txBody>
          <a:bodyPr/>
          <a:lstStyle/>
          <a:p>
            <a:fld id="{62A42E78-4FE3-4E16-9FB9-64A349BFE3FC}" type="slidenum">
              <a:rPr lang="en-US" smtClean="0"/>
              <a:pPr/>
              <a:t>2</a:t>
            </a:fld>
            <a:endParaRPr lang="en-US" dirty="0"/>
          </a:p>
        </p:txBody>
      </p:sp>
      <p:sp>
        <p:nvSpPr>
          <p:cNvPr id="3" name="Text Placeholder 7">
            <a:extLst>
              <a:ext uri="{FF2B5EF4-FFF2-40B4-BE49-F238E27FC236}">
                <a16:creationId xmlns:a16="http://schemas.microsoft.com/office/drawing/2014/main" id="{4A912CB6-DD31-2748-9471-F46D42CF99EA}"/>
              </a:ext>
            </a:extLst>
          </p:cNvPr>
          <p:cNvSpPr txBox="1">
            <a:spLocks/>
          </p:cNvSpPr>
          <p:nvPr/>
        </p:nvSpPr>
        <p:spPr>
          <a:xfrm>
            <a:off x="2917115" y="5377457"/>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chemeClr val="tx1"/>
                </a:solidFill>
              </a:rPr>
              <a:t>5</a:t>
            </a:r>
            <a:endParaRPr lang="en-US" dirty="0">
              <a:solidFill>
                <a:schemeClr val="tx1"/>
              </a:solidFill>
            </a:endParaRPr>
          </a:p>
        </p:txBody>
      </p:sp>
      <p:sp>
        <p:nvSpPr>
          <p:cNvPr id="12" name="Text Placeholder 9">
            <a:extLst>
              <a:ext uri="{FF2B5EF4-FFF2-40B4-BE49-F238E27FC236}">
                <a16:creationId xmlns:a16="http://schemas.microsoft.com/office/drawing/2014/main" id="{EC855C77-FB30-C20C-4988-53853CAA74E6}"/>
              </a:ext>
            </a:extLst>
          </p:cNvPr>
          <p:cNvSpPr txBox="1">
            <a:spLocks/>
          </p:cNvSpPr>
          <p:nvPr/>
        </p:nvSpPr>
        <p:spPr>
          <a:xfrm>
            <a:off x="3725152" y="5377457"/>
            <a:ext cx="6040438" cy="720000"/>
          </a:xfrm>
          <a:prstGeom prst="rect">
            <a:avLst/>
          </a:prstGeom>
        </p:spPr>
        <p:txBody>
          <a:bodyPr anchor="ctr"/>
          <a:lstStyle>
            <a:defPPr>
              <a:defRPr lang="en-US"/>
            </a:defPPr>
            <a:lvl1pPr indent="0">
              <a:lnSpc>
                <a:spcPct val="90000"/>
              </a:lnSpc>
              <a:spcBef>
                <a:spcPts val="0"/>
              </a:spcBef>
              <a:buFont typeface="Arial" panose="020B0604020202020204" pitchFamily="34" charset="0"/>
              <a:buNone/>
              <a:defRPr sz="2800"/>
            </a:lvl1pPr>
            <a:lvl2pPr marL="536575" indent="-266700">
              <a:lnSpc>
                <a:spcPct val="90000"/>
              </a:lnSpc>
              <a:spcBef>
                <a:spcPts val="400"/>
              </a:spcBef>
              <a:buFont typeface="Arial" panose="020B0604020202020204" pitchFamily="34" charset="0"/>
              <a:buChar char="•"/>
              <a:defRPr sz="2400"/>
            </a:lvl2pPr>
            <a:lvl3pPr marL="812800" indent="-273050">
              <a:lnSpc>
                <a:spcPct val="90000"/>
              </a:lnSpc>
              <a:spcBef>
                <a:spcPts val="400"/>
              </a:spcBef>
              <a:buFont typeface="Arial" panose="020B0604020202020204" pitchFamily="34" charset="0"/>
              <a:buChar char="•"/>
              <a:defRPr sz="2000"/>
            </a:lvl3pPr>
            <a:lvl4pPr marL="987425" indent="-268288">
              <a:lnSpc>
                <a:spcPct val="90000"/>
              </a:lnSpc>
              <a:spcBef>
                <a:spcPts val="400"/>
              </a:spcBef>
              <a:buFont typeface="Arial" panose="020B0604020202020204" pitchFamily="34" charset="0"/>
              <a:buChar char="•"/>
            </a:lvl4pPr>
            <a:lvl5pPr marL="1160463" indent="-261938">
              <a:lnSpc>
                <a:spcPct val="90000"/>
              </a:lnSpc>
              <a:spcBef>
                <a:spcPts val="4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Organisation des équipes </a:t>
            </a:r>
            <a:r>
              <a:rPr lang="en-US" dirty="0" err="1"/>
              <a:t>d’attaques</a:t>
            </a:r>
            <a:r>
              <a:rPr lang="en-US" dirty="0"/>
              <a:t> et </a:t>
            </a:r>
            <a:r>
              <a:rPr lang="en-US" dirty="0" err="1"/>
              <a:t>sécurité</a:t>
            </a:r>
            <a:r>
              <a:rPr lang="en-US" dirty="0"/>
              <a:t> chez ST</a:t>
            </a:r>
          </a:p>
        </p:txBody>
      </p:sp>
    </p:spTree>
    <p:extLst>
      <p:ext uri="{BB962C8B-B14F-4D97-AF65-F5344CB8AC3E}">
        <p14:creationId xmlns:p14="http://schemas.microsoft.com/office/powerpoint/2010/main" val="182865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8F3CD8-51D2-BF61-2C06-415A3CE07765}"/>
              </a:ext>
            </a:extLst>
          </p:cNvPr>
          <p:cNvSpPr>
            <a:spLocks noGrp="1"/>
          </p:cNvSpPr>
          <p:nvPr>
            <p:ph idx="1"/>
          </p:nvPr>
        </p:nvSpPr>
        <p:spPr>
          <a:xfrm>
            <a:off x="300038" y="1484313"/>
            <a:ext cx="11591925" cy="736044"/>
          </a:xfrm>
        </p:spPr>
        <p:txBody>
          <a:bodyPr/>
          <a:lstStyle/>
          <a:p>
            <a:pPr marL="0" indent="0" algn="ctr">
              <a:buNone/>
            </a:pPr>
            <a:r>
              <a:rPr lang="en-US" dirty="0" err="1"/>
              <a:t>Garantit</a:t>
            </a:r>
            <a:r>
              <a:rPr lang="en-US" dirty="0"/>
              <a:t> </a:t>
            </a:r>
            <a:r>
              <a:rPr lang="en-US" dirty="0" err="1"/>
              <a:t>l’authenticité</a:t>
            </a:r>
            <a:r>
              <a:rPr lang="en-US" dirty="0"/>
              <a:t> : </a:t>
            </a:r>
            <a:r>
              <a:rPr lang="en-US" dirty="0" err="1"/>
              <a:t>s’assure</a:t>
            </a:r>
            <a:r>
              <a:rPr lang="en-US" dirty="0"/>
              <a:t> de </a:t>
            </a:r>
            <a:r>
              <a:rPr lang="en-US" dirty="0" err="1"/>
              <a:t>l’identité</a:t>
            </a:r>
            <a:r>
              <a:rPr lang="en-US" dirty="0"/>
              <a:t> de </a:t>
            </a:r>
            <a:r>
              <a:rPr lang="en-US" dirty="0" err="1"/>
              <a:t>l’auteur</a:t>
            </a:r>
            <a:r>
              <a:rPr lang="en-US" dirty="0"/>
              <a:t> du message </a:t>
            </a:r>
          </a:p>
          <a:p>
            <a:pPr algn="ctr"/>
            <a:endParaRPr lang="en-US" dirty="0"/>
          </a:p>
        </p:txBody>
      </p:sp>
      <p:sp>
        <p:nvSpPr>
          <p:cNvPr id="3" name="Title 2">
            <a:extLst>
              <a:ext uri="{FF2B5EF4-FFF2-40B4-BE49-F238E27FC236}">
                <a16:creationId xmlns:a16="http://schemas.microsoft.com/office/drawing/2014/main" id="{0B11F6F8-BEBA-D9D8-2753-CCAD9ACAFA45}"/>
              </a:ext>
            </a:extLst>
          </p:cNvPr>
          <p:cNvSpPr>
            <a:spLocks noGrp="1"/>
          </p:cNvSpPr>
          <p:nvPr>
            <p:ph type="title"/>
          </p:nvPr>
        </p:nvSpPr>
        <p:spPr/>
        <p:txBody>
          <a:bodyPr/>
          <a:lstStyle/>
          <a:p>
            <a:r>
              <a:rPr lang="en-US" dirty="0"/>
              <a:t>4/ Signature numérique</a:t>
            </a:r>
          </a:p>
        </p:txBody>
      </p:sp>
      <p:pic>
        <p:nvPicPr>
          <p:cNvPr id="4" name="Graphic 3" descr="Old Key with solid fill">
            <a:extLst>
              <a:ext uri="{FF2B5EF4-FFF2-40B4-BE49-F238E27FC236}">
                <a16:creationId xmlns:a16="http://schemas.microsoft.com/office/drawing/2014/main" id="{EE216263-D737-A114-41BB-1B612DC16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607" y="2974822"/>
            <a:ext cx="550012" cy="550012"/>
          </a:xfrm>
          <a:prstGeom prst="rect">
            <a:avLst/>
          </a:prstGeom>
        </p:spPr>
      </p:pic>
      <p:sp>
        <p:nvSpPr>
          <p:cNvPr id="5" name="TextBox 4">
            <a:extLst>
              <a:ext uri="{FF2B5EF4-FFF2-40B4-BE49-F238E27FC236}">
                <a16:creationId xmlns:a16="http://schemas.microsoft.com/office/drawing/2014/main" id="{1E320534-1B18-71D0-E083-47665B13778F}"/>
              </a:ext>
            </a:extLst>
          </p:cNvPr>
          <p:cNvSpPr txBox="1"/>
          <p:nvPr/>
        </p:nvSpPr>
        <p:spPr>
          <a:xfrm>
            <a:off x="2238861" y="3476803"/>
            <a:ext cx="1657953" cy="369332"/>
          </a:xfrm>
          <a:prstGeom prst="rect">
            <a:avLst/>
          </a:prstGeom>
          <a:noFill/>
        </p:spPr>
        <p:txBody>
          <a:bodyPr wrap="square" rtlCol="0">
            <a:spAutoFit/>
          </a:bodyPr>
          <a:lstStyle/>
          <a:p>
            <a:pPr algn="ctr"/>
            <a:r>
              <a:rPr lang="en-US" dirty="0">
                <a:solidFill>
                  <a:schemeClr val="accent3"/>
                </a:solidFill>
              </a:rPr>
              <a:t>Clé secrète</a:t>
            </a:r>
          </a:p>
        </p:txBody>
      </p:sp>
      <p:pic>
        <p:nvPicPr>
          <p:cNvPr id="6" name="Graphic 5" descr="Old Key with solid fill">
            <a:extLst>
              <a:ext uri="{FF2B5EF4-FFF2-40B4-BE49-F238E27FC236}">
                <a16:creationId xmlns:a16="http://schemas.microsoft.com/office/drawing/2014/main" id="{2F044D24-236D-8B06-6498-490693E08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8333" y="2974822"/>
            <a:ext cx="550012" cy="550012"/>
          </a:xfrm>
          <a:prstGeom prst="rect">
            <a:avLst/>
          </a:prstGeom>
        </p:spPr>
      </p:pic>
      <p:sp>
        <p:nvSpPr>
          <p:cNvPr id="7" name="TextBox 6">
            <a:extLst>
              <a:ext uri="{FF2B5EF4-FFF2-40B4-BE49-F238E27FC236}">
                <a16:creationId xmlns:a16="http://schemas.microsoft.com/office/drawing/2014/main" id="{D6598DB5-189A-7257-A685-B65F51ADFF02}"/>
              </a:ext>
            </a:extLst>
          </p:cNvPr>
          <p:cNvSpPr txBox="1"/>
          <p:nvPr/>
        </p:nvSpPr>
        <p:spPr>
          <a:xfrm>
            <a:off x="7924587" y="3476803"/>
            <a:ext cx="1657953" cy="369332"/>
          </a:xfrm>
          <a:prstGeom prst="rect">
            <a:avLst/>
          </a:prstGeom>
          <a:noFill/>
        </p:spPr>
        <p:txBody>
          <a:bodyPr wrap="square" rtlCol="0">
            <a:spAutoFit/>
          </a:bodyPr>
          <a:lstStyle/>
          <a:p>
            <a:pPr algn="ctr"/>
            <a:r>
              <a:rPr lang="en-US" dirty="0">
                <a:solidFill>
                  <a:srgbClr val="00B050"/>
                </a:solidFill>
              </a:rPr>
              <a:t>Clé </a:t>
            </a:r>
            <a:r>
              <a:rPr lang="en-US" dirty="0" err="1">
                <a:solidFill>
                  <a:srgbClr val="00B050"/>
                </a:solidFill>
              </a:rPr>
              <a:t>publique</a:t>
            </a:r>
            <a:endParaRPr lang="en-US" dirty="0">
              <a:solidFill>
                <a:srgbClr val="00B050"/>
              </a:solidFill>
            </a:endParaRPr>
          </a:p>
        </p:txBody>
      </p:sp>
      <p:pic>
        <p:nvPicPr>
          <p:cNvPr id="9" name="Graphic 8" descr="Signature with solid fill">
            <a:extLst>
              <a:ext uri="{FF2B5EF4-FFF2-40B4-BE49-F238E27FC236}">
                <a16:creationId xmlns:a16="http://schemas.microsoft.com/office/drawing/2014/main" id="{9F89067D-6A67-FEA6-03E4-FB2E6EEDCC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24154" y="2792628"/>
            <a:ext cx="914400" cy="914400"/>
          </a:xfrm>
          <a:prstGeom prst="rect">
            <a:avLst/>
          </a:prstGeom>
        </p:spPr>
      </p:pic>
      <p:cxnSp>
        <p:nvCxnSpPr>
          <p:cNvPr id="11" name="Straight Arrow Connector 10">
            <a:extLst>
              <a:ext uri="{FF2B5EF4-FFF2-40B4-BE49-F238E27FC236}">
                <a16:creationId xmlns:a16="http://schemas.microsoft.com/office/drawing/2014/main" id="{04B52ADC-D873-930F-9CE9-F5307AC02947}"/>
              </a:ext>
            </a:extLst>
          </p:cNvPr>
          <p:cNvCxnSpPr/>
          <p:nvPr/>
        </p:nvCxnSpPr>
        <p:spPr>
          <a:xfrm>
            <a:off x="3823207" y="3308822"/>
            <a:ext cx="1390153"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1131B10-0809-1882-3EB0-BD0A1DBBEA54}"/>
              </a:ext>
            </a:extLst>
          </p:cNvPr>
          <p:cNvCxnSpPr>
            <a:cxnSpLocks/>
          </p:cNvCxnSpPr>
          <p:nvPr/>
        </p:nvCxnSpPr>
        <p:spPr>
          <a:xfrm flipH="1">
            <a:off x="6699142" y="3308822"/>
            <a:ext cx="1390153"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5B7FB6C-CFA9-962C-C671-4FF7939DC408}"/>
              </a:ext>
            </a:extLst>
          </p:cNvPr>
          <p:cNvSpPr txBox="1"/>
          <p:nvPr/>
        </p:nvSpPr>
        <p:spPr>
          <a:xfrm>
            <a:off x="3818745" y="2780933"/>
            <a:ext cx="1316546" cy="523220"/>
          </a:xfrm>
          <a:prstGeom prst="rect">
            <a:avLst/>
          </a:prstGeom>
          <a:noFill/>
        </p:spPr>
        <p:txBody>
          <a:bodyPr wrap="square" rtlCol="0">
            <a:spAutoFit/>
          </a:bodyPr>
          <a:lstStyle/>
          <a:p>
            <a:pPr algn="ctr"/>
            <a:r>
              <a:rPr lang="en-US" sz="1400" dirty="0" err="1"/>
              <a:t>Génère</a:t>
            </a:r>
            <a:r>
              <a:rPr lang="en-US" sz="1400" dirty="0"/>
              <a:t> la signature</a:t>
            </a:r>
          </a:p>
        </p:txBody>
      </p:sp>
      <p:sp>
        <p:nvSpPr>
          <p:cNvPr id="17" name="TextBox 16">
            <a:extLst>
              <a:ext uri="{FF2B5EF4-FFF2-40B4-BE49-F238E27FC236}">
                <a16:creationId xmlns:a16="http://schemas.microsoft.com/office/drawing/2014/main" id="{0982E487-FE6B-E86D-C727-C59DB7556001}"/>
              </a:ext>
            </a:extLst>
          </p:cNvPr>
          <p:cNvSpPr txBox="1"/>
          <p:nvPr/>
        </p:nvSpPr>
        <p:spPr>
          <a:xfrm>
            <a:off x="6764452" y="2780933"/>
            <a:ext cx="1316546" cy="523220"/>
          </a:xfrm>
          <a:prstGeom prst="rect">
            <a:avLst/>
          </a:prstGeom>
          <a:noFill/>
        </p:spPr>
        <p:txBody>
          <a:bodyPr wrap="square" rtlCol="0">
            <a:spAutoFit/>
          </a:bodyPr>
          <a:lstStyle/>
          <a:p>
            <a:pPr algn="ctr"/>
            <a:r>
              <a:rPr lang="en-US" sz="1400" dirty="0" err="1"/>
              <a:t>Vérifie</a:t>
            </a:r>
            <a:r>
              <a:rPr lang="en-US" sz="1400" dirty="0"/>
              <a:t> la signature</a:t>
            </a:r>
          </a:p>
        </p:txBody>
      </p:sp>
      <p:sp>
        <p:nvSpPr>
          <p:cNvPr id="18" name="Rectangle 17">
            <a:extLst>
              <a:ext uri="{FF2B5EF4-FFF2-40B4-BE49-F238E27FC236}">
                <a16:creationId xmlns:a16="http://schemas.microsoft.com/office/drawing/2014/main" id="{81C9EB98-6468-4E58-048F-5CEB26F5426C}"/>
              </a:ext>
            </a:extLst>
          </p:cNvPr>
          <p:cNvSpPr/>
          <p:nvPr/>
        </p:nvSpPr>
        <p:spPr>
          <a:xfrm>
            <a:off x="4016007" y="4751210"/>
            <a:ext cx="1954296" cy="702741"/>
          </a:xfrm>
          <a:prstGeom prst="rect">
            <a:avLst/>
          </a:prstGeom>
          <a:solidFill>
            <a:schemeClr val="accent3"/>
          </a:solid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t>Garantit</a:t>
            </a:r>
            <a:r>
              <a:rPr lang="en-US" sz="900" b="1" dirty="0"/>
              <a:t> </a:t>
            </a:r>
            <a:r>
              <a:rPr lang="en-US" sz="900" b="1" dirty="0" err="1"/>
              <a:t>l’émetteur</a:t>
            </a:r>
            <a:r>
              <a:rPr lang="en-US" sz="900" b="1" dirty="0"/>
              <a:t> d’un e-mail</a:t>
            </a:r>
          </a:p>
        </p:txBody>
      </p:sp>
      <p:sp>
        <p:nvSpPr>
          <p:cNvPr id="19" name="Rectangle 18">
            <a:extLst>
              <a:ext uri="{FF2B5EF4-FFF2-40B4-BE49-F238E27FC236}">
                <a16:creationId xmlns:a16="http://schemas.microsoft.com/office/drawing/2014/main" id="{CB833882-B296-22A4-F2DE-98716FACF2A0}"/>
              </a:ext>
            </a:extLst>
          </p:cNvPr>
          <p:cNvSpPr/>
          <p:nvPr/>
        </p:nvSpPr>
        <p:spPr>
          <a:xfrm>
            <a:off x="6093071" y="4751209"/>
            <a:ext cx="1954296" cy="7027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solidFill>
                  <a:schemeClr val="accent3"/>
                </a:solidFill>
              </a:rPr>
              <a:t>S’assurer</a:t>
            </a:r>
            <a:r>
              <a:rPr lang="en-US" sz="900" b="1" dirty="0">
                <a:solidFill>
                  <a:schemeClr val="accent3"/>
                </a:solidFill>
              </a:rPr>
              <a:t> </a:t>
            </a:r>
            <a:r>
              <a:rPr lang="en-US" sz="900" b="1" dirty="0" err="1">
                <a:solidFill>
                  <a:schemeClr val="accent3"/>
                </a:solidFill>
              </a:rPr>
              <a:t>qu’une</a:t>
            </a:r>
            <a:r>
              <a:rPr lang="en-US" sz="900" b="1" dirty="0">
                <a:solidFill>
                  <a:schemeClr val="accent3"/>
                </a:solidFill>
              </a:rPr>
              <a:t> information </a:t>
            </a:r>
            <a:r>
              <a:rPr lang="en-US" sz="900" b="1" dirty="0" err="1">
                <a:solidFill>
                  <a:schemeClr val="accent3"/>
                </a:solidFill>
              </a:rPr>
              <a:t>provient</a:t>
            </a:r>
            <a:r>
              <a:rPr lang="en-US" sz="900" b="1" dirty="0">
                <a:solidFill>
                  <a:schemeClr val="accent3"/>
                </a:solidFill>
              </a:rPr>
              <a:t> </a:t>
            </a:r>
            <a:r>
              <a:rPr lang="en-US" sz="900" b="1" dirty="0" err="1">
                <a:solidFill>
                  <a:schemeClr val="accent3"/>
                </a:solidFill>
              </a:rPr>
              <a:t>d’une</a:t>
            </a:r>
            <a:r>
              <a:rPr lang="en-US" sz="900" b="1" dirty="0">
                <a:solidFill>
                  <a:schemeClr val="accent3"/>
                </a:solidFill>
              </a:rPr>
              <a:t> source </a:t>
            </a:r>
            <a:r>
              <a:rPr lang="en-US" sz="900" b="1" dirty="0" err="1">
                <a:solidFill>
                  <a:schemeClr val="accent3"/>
                </a:solidFill>
              </a:rPr>
              <a:t>sûre</a:t>
            </a:r>
            <a:endParaRPr lang="en-US" sz="900" b="1" dirty="0">
              <a:solidFill>
                <a:schemeClr val="accent3"/>
              </a:solidFill>
            </a:endParaRPr>
          </a:p>
        </p:txBody>
      </p:sp>
    </p:spTree>
    <p:extLst>
      <p:ext uri="{BB962C8B-B14F-4D97-AF65-F5344CB8AC3E}">
        <p14:creationId xmlns:p14="http://schemas.microsoft.com/office/powerpoint/2010/main" val="117984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text, computer&#10;&#10;Description automatically generated">
            <a:extLst>
              <a:ext uri="{FF2B5EF4-FFF2-40B4-BE49-F238E27FC236}">
                <a16:creationId xmlns:a16="http://schemas.microsoft.com/office/drawing/2014/main" id="{409EE2D0-9306-870B-BEFA-FCD6F45A27B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3563" b="13563"/>
          <a:stretch>
            <a:fillRect/>
          </a:stretch>
        </p:blipFill>
        <p:spPr/>
      </p:pic>
      <p:sp>
        <p:nvSpPr>
          <p:cNvPr id="2" name="Title 1">
            <a:extLst>
              <a:ext uri="{FF2B5EF4-FFF2-40B4-BE49-F238E27FC236}">
                <a16:creationId xmlns:a16="http://schemas.microsoft.com/office/drawing/2014/main" id="{A8E50B10-1E78-42AD-B41B-13C0928212FA}"/>
              </a:ext>
            </a:extLst>
          </p:cNvPr>
          <p:cNvSpPr>
            <a:spLocks noGrp="1"/>
          </p:cNvSpPr>
          <p:nvPr>
            <p:ph type="title"/>
          </p:nvPr>
        </p:nvSpPr>
        <p:spPr/>
        <p:txBody>
          <a:bodyPr/>
          <a:lstStyle/>
          <a:p>
            <a:r>
              <a:rPr lang="en-US" dirty="0"/>
              <a:t>Attaques sur </a:t>
            </a:r>
            <a:r>
              <a:rPr lang="en-US" dirty="0" err="1"/>
              <a:t>systèmes</a:t>
            </a:r>
            <a:r>
              <a:rPr lang="en-US" dirty="0"/>
              <a:t> </a:t>
            </a:r>
            <a:r>
              <a:rPr lang="en-US" dirty="0" err="1"/>
              <a:t>embarqués</a:t>
            </a:r>
            <a:r>
              <a:rPr lang="en-US" dirty="0"/>
              <a:t> </a:t>
            </a:r>
          </a:p>
        </p:txBody>
      </p:sp>
    </p:spTree>
    <p:extLst>
      <p:ext uri="{BB962C8B-B14F-4D97-AF65-F5344CB8AC3E}">
        <p14:creationId xmlns:p14="http://schemas.microsoft.com/office/powerpoint/2010/main" val="1434785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2E3AC-F176-3841-DF00-C37F2A6427FD}"/>
              </a:ext>
            </a:extLst>
          </p:cNvPr>
          <p:cNvSpPr>
            <a:spLocks noGrp="1"/>
          </p:cNvSpPr>
          <p:nvPr>
            <p:ph type="title"/>
          </p:nvPr>
        </p:nvSpPr>
        <p:spPr/>
        <p:txBody>
          <a:bodyPr/>
          <a:lstStyle/>
          <a:p>
            <a:r>
              <a:rPr lang="en-US" dirty="0"/>
              <a:t>Attaques sur </a:t>
            </a:r>
            <a:r>
              <a:rPr lang="en-US" dirty="0" err="1"/>
              <a:t>systèmes</a:t>
            </a:r>
            <a:r>
              <a:rPr lang="en-US" dirty="0"/>
              <a:t> </a:t>
            </a:r>
            <a:r>
              <a:rPr lang="en-US" dirty="0" err="1"/>
              <a:t>embarqués</a:t>
            </a:r>
            <a:endParaRPr lang="en-US" dirty="0"/>
          </a:p>
        </p:txBody>
      </p:sp>
      <p:sp>
        <p:nvSpPr>
          <p:cNvPr id="4" name="TextBox 3">
            <a:extLst>
              <a:ext uri="{FF2B5EF4-FFF2-40B4-BE49-F238E27FC236}">
                <a16:creationId xmlns:a16="http://schemas.microsoft.com/office/drawing/2014/main" id="{028A18C3-D7EB-6AEB-3AF5-8EBD2EC2805E}"/>
              </a:ext>
            </a:extLst>
          </p:cNvPr>
          <p:cNvSpPr txBox="1"/>
          <p:nvPr/>
        </p:nvSpPr>
        <p:spPr>
          <a:xfrm>
            <a:off x="677210" y="1386230"/>
            <a:ext cx="10854812" cy="1938992"/>
          </a:xfrm>
          <a:prstGeom prst="rect">
            <a:avLst/>
          </a:prstGeom>
          <a:noFill/>
        </p:spPr>
        <p:txBody>
          <a:bodyPr wrap="square" rtlCol="0">
            <a:spAutoFit/>
          </a:bodyPr>
          <a:lstStyle/>
          <a:p>
            <a:pPr marL="285750" indent="-285750" algn="l">
              <a:buFont typeface="Arial" panose="020B0604020202020204" pitchFamily="34" charset="0"/>
              <a:buChar char="•"/>
            </a:pPr>
            <a:r>
              <a:rPr lang="en-US" dirty="0"/>
              <a:t>Les </a:t>
            </a:r>
            <a:r>
              <a:rPr lang="en-US" dirty="0" err="1"/>
              <a:t>systèmes</a:t>
            </a:r>
            <a:r>
              <a:rPr lang="en-US" dirty="0"/>
              <a:t> </a:t>
            </a:r>
            <a:r>
              <a:rPr lang="en-US" dirty="0" err="1"/>
              <a:t>embarqués</a:t>
            </a:r>
            <a:r>
              <a:rPr lang="en-US" dirty="0"/>
              <a:t> sont exposés aux </a:t>
            </a:r>
            <a:r>
              <a:rPr lang="en-US" dirty="0" err="1"/>
              <a:t>attaquants</a:t>
            </a:r>
            <a:r>
              <a:rPr lang="en-US" dirty="0"/>
              <a:t> dans un </a:t>
            </a:r>
            <a:r>
              <a:rPr lang="en-US" dirty="0" err="1"/>
              <a:t>environnement</a:t>
            </a:r>
            <a:r>
              <a:rPr lang="en-US" dirty="0"/>
              <a:t> hostile :</a:t>
            </a:r>
          </a:p>
          <a:p>
            <a:pPr marL="742950" lvl="1" indent="-285750">
              <a:buFont typeface="Wingdings" panose="05000000000000000000" pitchFamily="2" charset="2"/>
              <a:buChar char="Ø"/>
            </a:pPr>
            <a:r>
              <a:rPr lang="en-US" sz="1600" dirty="0" err="1">
                <a:solidFill>
                  <a:schemeClr val="accent3">
                    <a:lumMod val="50000"/>
                  </a:schemeClr>
                </a:solidFill>
              </a:rPr>
              <a:t>Accès</a:t>
            </a:r>
            <a:r>
              <a:rPr lang="en-US" sz="1600" dirty="0">
                <a:solidFill>
                  <a:schemeClr val="accent3">
                    <a:lumMod val="50000"/>
                  </a:schemeClr>
                </a:solidFill>
              </a:rPr>
              <a:t> </a:t>
            </a:r>
            <a:r>
              <a:rPr lang="en-US" sz="1600" dirty="0" err="1">
                <a:solidFill>
                  <a:schemeClr val="accent3">
                    <a:lumMod val="50000"/>
                  </a:schemeClr>
                </a:solidFill>
              </a:rPr>
              <a:t>illimité</a:t>
            </a:r>
            <a:r>
              <a:rPr lang="en-US" sz="1600" dirty="0">
                <a:solidFill>
                  <a:schemeClr val="accent3">
                    <a:lumMod val="50000"/>
                  </a:schemeClr>
                </a:solidFill>
              </a:rPr>
              <a:t> au </a:t>
            </a:r>
            <a:r>
              <a:rPr lang="en-US" sz="1600" dirty="0" err="1">
                <a:solidFill>
                  <a:schemeClr val="accent3">
                    <a:lumMod val="50000"/>
                  </a:schemeClr>
                </a:solidFill>
              </a:rPr>
              <a:t>composant</a:t>
            </a:r>
            <a:endParaRPr lang="en-US" sz="1600" dirty="0">
              <a:solidFill>
                <a:schemeClr val="accent3">
                  <a:lumMod val="50000"/>
                </a:schemeClr>
              </a:solidFill>
            </a:endParaRPr>
          </a:p>
          <a:p>
            <a:pPr marL="742950" lvl="1" indent="-285750">
              <a:buFont typeface="Wingdings" panose="05000000000000000000" pitchFamily="2" charset="2"/>
              <a:buChar char="Ø"/>
            </a:pPr>
            <a:r>
              <a:rPr lang="en-US" sz="1600" dirty="0">
                <a:solidFill>
                  <a:schemeClr val="accent3">
                    <a:lumMod val="50000"/>
                  </a:schemeClr>
                </a:solidFill>
              </a:rPr>
              <a:t>Pas de </a:t>
            </a:r>
            <a:r>
              <a:rPr lang="en-US" sz="1600" dirty="0" err="1">
                <a:solidFill>
                  <a:schemeClr val="accent3">
                    <a:lumMod val="50000"/>
                  </a:schemeClr>
                </a:solidFill>
              </a:rPr>
              <a:t>contrainte</a:t>
            </a:r>
            <a:r>
              <a:rPr lang="en-US" sz="1600" dirty="0">
                <a:solidFill>
                  <a:schemeClr val="accent3">
                    <a:lumMod val="50000"/>
                  </a:schemeClr>
                </a:solidFill>
              </a:rPr>
              <a:t> de temps</a:t>
            </a:r>
          </a:p>
          <a:p>
            <a:pPr marL="742950" lvl="1" indent="-285750">
              <a:buFont typeface="Wingdings" panose="05000000000000000000" pitchFamily="2" charset="2"/>
              <a:buChar char="Ø"/>
            </a:pPr>
            <a:endParaRPr lang="en-US" dirty="0"/>
          </a:p>
          <a:p>
            <a:pPr marL="285750" indent="-285750">
              <a:buFont typeface="Arial" panose="020B0604020202020204" pitchFamily="34" charset="0"/>
              <a:buChar char="•"/>
            </a:pPr>
            <a:r>
              <a:rPr lang="en-US" dirty="0" err="1"/>
              <a:t>L’attaquant</a:t>
            </a:r>
            <a:r>
              <a:rPr lang="en-US" dirty="0"/>
              <a:t> </a:t>
            </a:r>
            <a:r>
              <a:rPr lang="en-US" dirty="0" err="1"/>
              <a:t>peut</a:t>
            </a:r>
            <a:r>
              <a:rPr lang="en-US" dirty="0"/>
              <a:t> </a:t>
            </a:r>
            <a:r>
              <a:rPr lang="en-US" dirty="0" err="1"/>
              <a:t>attaquer</a:t>
            </a:r>
            <a:r>
              <a:rPr lang="en-US" dirty="0"/>
              <a:t> </a:t>
            </a:r>
            <a:r>
              <a:rPr lang="en-US" b="1" dirty="0" err="1"/>
              <a:t>l’implémentation</a:t>
            </a:r>
            <a:r>
              <a:rPr lang="en-US" dirty="0"/>
              <a:t> des </a:t>
            </a:r>
            <a:r>
              <a:rPr lang="en-US" dirty="0" err="1"/>
              <a:t>algorithmes</a:t>
            </a:r>
            <a:r>
              <a:rPr lang="en-US" dirty="0"/>
              <a:t> </a:t>
            </a:r>
            <a:r>
              <a:rPr lang="en-US" dirty="0" err="1"/>
              <a:t>cryptographiques</a:t>
            </a:r>
            <a:r>
              <a:rPr lang="en-US" dirty="0"/>
              <a:t> </a:t>
            </a:r>
            <a:r>
              <a:rPr lang="en-US" dirty="0" err="1"/>
              <a:t>directement</a:t>
            </a:r>
            <a:endParaRPr lang="en-US" dirty="0"/>
          </a:p>
          <a:p>
            <a:pPr marL="742950" lvl="1" indent="-285750">
              <a:buFont typeface="Wingdings" panose="05000000000000000000" pitchFamily="2" charset="2"/>
              <a:buChar char="Ø"/>
            </a:pPr>
            <a:r>
              <a:rPr lang="en-US" sz="1600" dirty="0">
                <a:solidFill>
                  <a:schemeClr val="accent3">
                    <a:lumMod val="50000"/>
                  </a:schemeClr>
                </a:solidFill>
              </a:rPr>
              <a:t>Besoin de </a:t>
            </a:r>
            <a:r>
              <a:rPr lang="en-US" sz="1600" dirty="0" err="1">
                <a:solidFill>
                  <a:schemeClr val="accent3">
                    <a:lumMod val="50000"/>
                  </a:schemeClr>
                </a:solidFill>
              </a:rPr>
              <a:t>sécuriser</a:t>
            </a:r>
            <a:r>
              <a:rPr lang="en-US" sz="1600" dirty="0">
                <a:solidFill>
                  <a:schemeClr val="accent3">
                    <a:lumMod val="50000"/>
                  </a:schemeClr>
                </a:solidFill>
              </a:rPr>
              <a:t> </a:t>
            </a:r>
            <a:r>
              <a:rPr lang="en-US" sz="1600" dirty="0" err="1">
                <a:solidFill>
                  <a:schemeClr val="accent3">
                    <a:lumMod val="50000"/>
                  </a:schemeClr>
                </a:solidFill>
              </a:rPr>
              <a:t>l’implémentation</a:t>
            </a:r>
            <a:r>
              <a:rPr lang="en-US" sz="1600" dirty="0">
                <a:solidFill>
                  <a:schemeClr val="accent3">
                    <a:lumMod val="50000"/>
                  </a:schemeClr>
                </a:solidFill>
              </a:rPr>
              <a:t>, pas </a:t>
            </a:r>
            <a:r>
              <a:rPr lang="en-US" sz="1600" dirty="0" err="1">
                <a:solidFill>
                  <a:schemeClr val="accent3">
                    <a:lumMod val="50000"/>
                  </a:schemeClr>
                </a:solidFill>
              </a:rPr>
              <a:t>seulement</a:t>
            </a:r>
            <a:r>
              <a:rPr lang="en-US" sz="1600" dirty="0">
                <a:solidFill>
                  <a:schemeClr val="accent3">
                    <a:lumMod val="50000"/>
                  </a:schemeClr>
                </a:solidFill>
              </a:rPr>
              <a:t> les </a:t>
            </a:r>
            <a:r>
              <a:rPr lang="en-US" sz="1600" dirty="0" err="1">
                <a:solidFill>
                  <a:schemeClr val="accent3">
                    <a:lumMod val="50000"/>
                  </a:schemeClr>
                </a:solidFill>
              </a:rPr>
              <a:t>algorithmes</a:t>
            </a:r>
            <a:endParaRPr lang="en-US" sz="1600" dirty="0">
              <a:solidFill>
                <a:schemeClr val="accent3">
                  <a:lumMod val="50000"/>
                </a:schemeClr>
              </a:solidFill>
            </a:endParaRPr>
          </a:p>
          <a:p>
            <a:pPr marL="742950" lvl="1" indent="-285750">
              <a:buFont typeface="Wingdings" panose="05000000000000000000" pitchFamily="2" charset="2"/>
              <a:buChar char="Ø"/>
            </a:pPr>
            <a:r>
              <a:rPr lang="en-US" sz="1600" dirty="0" err="1">
                <a:solidFill>
                  <a:schemeClr val="accent3">
                    <a:lumMod val="50000"/>
                  </a:schemeClr>
                </a:solidFill>
              </a:rPr>
              <a:t>L’attaquant</a:t>
            </a:r>
            <a:r>
              <a:rPr lang="en-US" sz="1600" dirty="0">
                <a:solidFill>
                  <a:schemeClr val="accent3">
                    <a:lumMod val="50000"/>
                  </a:schemeClr>
                </a:solidFill>
              </a:rPr>
              <a:t> </a:t>
            </a:r>
            <a:r>
              <a:rPr lang="en-US" sz="1600" dirty="0" err="1">
                <a:solidFill>
                  <a:schemeClr val="accent3">
                    <a:lumMod val="50000"/>
                  </a:schemeClr>
                </a:solidFill>
              </a:rPr>
              <a:t>exploite</a:t>
            </a:r>
            <a:r>
              <a:rPr lang="en-US" sz="1600" dirty="0">
                <a:solidFill>
                  <a:schemeClr val="accent3">
                    <a:lumMod val="50000"/>
                  </a:schemeClr>
                </a:solidFill>
              </a:rPr>
              <a:t> les </a:t>
            </a:r>
            <a:r>
              <a:rPr lang="en-US" sz="1600" dirty="0" err="1">
                <a:solidFill>
                  <a:schemeClr val="accent3">
                    <a:lumMod val="50000"/>
                  </a:schemeClr>
                </a:solidFill>
              </a:rPr>
              <a:t>vulnérabilités</a:t>
            </a:r>
            <a:r>
              <a:rPr lang="en-US" sz="1600" dirty="0">
                <a:solidFill>
                  <a:schemeClr val="accent3">
                    <a:lumMod val="50000"/>
                  </a:schemeClr>
                </a:solidFill>
              </a:rPr>
              <a:t> de </a:t>
            </a:r>
            <a:r>
              <a:rPr lang="en-US" sz="1600" dirty="0" err="1">
                <a:solidFill>
                  <a:schemeClr val="accent3">
                    <a:lumMod val="50000"/>
                  </a:schemeClr>
                </a:solidFill>
              </a:rPr>
              <a:t>l’implémentation</a:t>
            </a:r>
            <a:r>
              <a:rPr lang="en-US" sz="1600" dirty="0">
                <a:solidFill>
                  <a:schemeClr val="accent3">
                    <a:lumMod val="50000"/>
                  </a:schemeClr>
                </a:solidFill>
              </a:rPr>
              <a:t> </a:t>
            </a:r>
          </a:p>
        </p:txBody>
      </p:sp>
      <p:pic>
        <p:nvPicPr>
          <p:cNvPr id="2050" name="Picture 2" descr="So many roads to gain marketing impact">
            <a:extLst>
              <a:ext uri="{FF2B5EF4-FFF2-40B4-BE49-F238E27FC236}">
                <a16:creationId xmlns:a16="http://schemas.microsoft.com/office/drawing/2014/main" id="{3F3BEAD2-DE45-FAC2-DCAD-595FB19B1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47" y="3549899"/>
            <a:ext cx="3575401" cy="23821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rrier - Free security icons">
            <a:extLst>
              <a:ext uri="{FF2B5EF4-FFF2-40B4-BE49-F238E27FC236}">
                <a16:creationId xmlns:a16="http://schemas.microsoft.com/office/drawing/2014/main" id="{D0A2C841-95D7-E08C-D5D3-5B6A03E20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672" y="4595470"/>
            <a:ext cx="641350" cy="641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2A69B6-2EC6-7777-EB87-16718E397394}"/>
                  </a:ext>
                </a:extLst>
              </p:cNvPr>
              <p:cNvSpPr txBox="1"/>
              <p:nvPr/>
            </p:nvSpPr>
            <p:spPr>
              <a:xfrm>
                <a:off x="4591050" y="3549899"/>
                <a:ext cx="6769100" cy="646331"/>
              </a:xfrm>
              <a:prstGeom prst="rect">
                <a:avLst/>
              </a:prstGeom>
              <a:noFill/>
            </p:spPr>
            <p:txBody>
              <a:bodyPr wrap="square" rtlCol="0">
                <a:spAutoFit/>
              </a:bodyPr>
              <a:lstStyle/>
              <a:p>
                <a:pPr marL="285750" indent="-285750" algn="l">
                  <a:buFont typeface="Arial" panose="020B0604020202020204" pitchFamily="34" charset="0"/>
                  <a:buChar char="•"/>
                </a:pPr>
                <a:r>
                  <a:rPr lang="en-US" dirty="0"/>
                  <a:t>On parle </a:t>
                </a:r>
                <a:r>
                  <a:rPr lang="en-US" dirty="0" err="1"/>
                  <a:t>d’attaques</a:t>
                </a:r>
                <a:r>
                  <a:rPr lang="en-US" dirty="0"/>
                  <a:t> physiques sur le </a:t>
                </a:r>
                <a:r>
                  <a:rPr lang="en-US" dirty="0" err="1"/>
                  <a:t>composant</a:t>
                </a:r>
                <a:r>
                  <a:rPr lang="en-US" dirty="0"/>
                  <a:t> </a:t>
                </a:r>
                <a:endParaRPr lang="en-US" b="0" i="1" dirty="0">
                  <a:latin typeface="Cambria Math" panose="02040503050406030204" pitchFamily="18" charset="0"/>
                </a:endParaRPr>
              </a:p>
              <a:p>
                <a:pPr algn="l"/>
                <a14:m>
                  <m:oMath xmlns:m="http://schemas.openxmlformats.org/officeDocument/2006/math">
                    <m:r>
                      <a:rPr lang="en-US" b="0" i="1" smtClean="0">
                        <a:latin typeface="Cambria Math" panose="02040503050406030204" pitchFamily="18" charset="0"/>
                      </a:rPr>
                      <m:t>≠</m:t>
                    </m:r>
                  </m:oMath>
                </a14:m>
                <a:r>
                  <a:rPr lang="en-US" dirty="0"/>
                  <a:t> cryptanalyse qui </a:t>
                </a:r>
                <a:r>
                  <a:rPr lang="en-US" dirty="0" err="1"/>
                  <a:t>attaque</a:t>
                </a:r>
                <a:r>
                  <a:rPr lang="en-US" dirty="0"/>
                  <a:t> les mathématiques de l’algorithme</a:t>
                </a:r>
              </a:p>
            </p:txBody>
          </p:sp>
        </mc:Choice>
        <mc:Fallback xmlns="">
          <p:sp>
            <p:nvSpPr>
              <p:cNvPr id="11" name="TextBox 10">
                <a:extLst>
                  <a:ext uri="{FF2B5EF4-FFF2-40B4-BE49-F238E27FC236}">
                    <a16:creationId xmlns:a16="http://schemas.microsoft.com/office/drawing/2014/main" id="{242A69B6-2EC6-7777-EB87-16718E397394}"/>
                  </a:ext>
                </a:extLst>
              </p:cNvPr>
              <p:cNvSpPr txBox="1">
                <a:spLocks noRot="1" noChangeAspect="1" noMove="1" noResize="1" noEditPoints="1" noAdjustHandles="1" noChangeArrowheads="1" noChangeShapeType="1" noTextEdit="1"/>
              </p:cNvSpPr>
              <p:nvPr/>
            </p:nvSpPr>
            <p:spPr>
              <a:xfrm>
                <a:off x="4591050" y="3549899"/>
                <a:ext cx="6769100" cy="646331"/>
              </a:xfrm>
              <a:prstGeom prst="rect">
                <a:avLst/>
              </a:prstGeom>
              <a:blipFill>
                <a:blip r:embed="rId4"/>
                <a:stretch>
                  <a:fillRect l="-540" t="-4717" b="-14151"/>
                </a:stretch>
              </a:blipFill>
            </p:spPr>
            <p:txBody>
              <a:bodyPr/>
              <a:lstStyle/>
              <a:p>
                <a:r>
                  <a:rPr lang="en-US">
                    <a:noFill/>
                  </a:rPr>
                  <a:t> </a:t>
                </a:r>
              </a:p>
            </p:txBody>
          </p:sp>
        </mc:Fallback>
      </mc:AlternateContent>
      <p:pic>
        <p:nvPicPr>
          <p:cNvPr id="12" name="Picture 2" descr="CARTE A PUCE SLE 5528 - CARTESAPUCE-DISCOUNT™">
            <a:extLst>
              <a:ext uri="{FF2B5EF4-FFF2-40B4-BE49-F238E27FC236}">
                <a16:creationId xmlns:a16="http://schemas.microsoft.com/office/drawing/2014/main" id="{475045ED-D5BE-597A-4245-022049828D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55" b="16529"/>
          <a:stretch/>
        </p:blipFill>
        <p:spPr bwMode="auto">
          <a:xfrm>
            <a:off x="6259459" y="4196230"/>
            <a:ext cx="3184990" cy="2105776"/>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Detective male with solid fill">
            <a:extLst>
              <a:ext uri="{FF2B5EF4-FFF2-40B4-BE49-F238E27FC236}">
                <a16:creationId xmlns:a16="http://schemas.microsoft.com/office/drawing/2014/main" id="{95A534F7-3A1C-9D90-23AB-F9330B9205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15256" y="4912420"/>
            <a:ext cx="673395" cy="673395"/>
          </a:xfrm>
          <a:prstGeom prst="rect">
            <a:avLst/>
          </a:prstGeom>
        </p:spPr>
      </p:pic>
    </p:spTree>
    <p:extLst>
      <p:ext uri="{BB962C8B-B14F-4D97-AF65-F5344CB8AC3E}">
        <p14:creationId xmlns:p14="http://schemas.microsoft.com/office/powerpoint/2010/main" val="120462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arn(inVertical)">
                                      <p:cBhvr>
                                        <p:cTn id="7" dur="500"/>
                                        <p:tgtEl>
                                          <p:spTgt spid="4">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barn(inVertical)">
                                      <p:cBhvr>
                                        <p:cTn id="10" dur="500"/>
                                        <p:tgtEl>
                                          <p:spTgt spid="4">
                                            <p:txEl>
                                              <p:pRg st="5" end="5"/>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barn(inVertical)">
                                      <p:cBhvr>
                                        <p:cTn id="13" dur="500"/>
                                        <p:tgtEl>
                                          <p:spTgt spid="4">
                                            <p:txEl>
                                              <p:pRg st="6" end="6"/>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barn(inVertical)">
                                      <p:cBhvr>
                                        <p:cTn id="16" dur="500"/>
                                        <p:tgtEl>
                                          <p:spTgt spid="2050"/>
                                        </p:tgtEl>
                                      </p:cBhvr>
                                    </p:animEffect>
                                  </p:childTnLst>
                                </p:cTn>
                              </p:par>
                              <p:par>
                                <p:cTn id="17" presetID="16" presetClass="entr" presetSubtype="21"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barn(inVertical)">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barn(inVertical)">
                                      <p:cBhvr>
                                        <p:cTn id="24" dur="500"/>
                                        <p:tgtEl>
                                          <p:spTgt spid="11">
                                            <p:txEl>
                                              <p:pRg st="0" end="0"/>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barn(inVertical)">
                                      <p:cBhvr>
                                        <p:cTn id="2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CB5FB5-65D9-BB30-94FF-ECC91863A11B}"/>
              </a:ext>
            </a:extLst>
          </p:cNvPr>
          <p:cNvSpPr>
            <a:spLocks noGrp="1"/>
          </p:cNvSpPr>
          <p:nvPr>
            <p:ph type="title"/>
          </p:nvPr>
        </p:nvSpPr>
        <p:spPr/>
        <p:txBody>
          <a:bodyPr/>
          <a:lstStyle/>
          <a:p>
            <a:r>
              <a:rPr lang="en-US" dirty="0"/>
              <a:t>Les types </a:t>
            </a:r>
            <a:r>
              <a:rPr lang="en-US" dirty="0" err="1"/>
              <a:t>d’attaques</a:t>
            </a:r>
            <a:r>
              <a:rPr lang="en-US" dirty="0"/>
              <a:t> physiques</a:t>
            </a:r>
          </a:p>
        </p:txBody>
      </p:sp>
      <p:pic>
        <p:nvPicPr>
          <p:cNvPr id="4" name="Picture 2" descr="Image associÃ©e">
            <a:extLst>
              <a:ext uri="{FF2B5EF4-FFF2-40B4-BE49-F238E27FC236}">
                <a16:creationId xmlns:a16="http://schemas.microsoft.com/office/drawing/2014/main" id="{B1ACCED9-75C5-73E7-0CA2-A492E3E51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497" y="1304924"/>
            <a:ext cx="3883223" cy="2203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Ã©sultat de recherche d'images pour &quot;microscopique fault attack on chip&quot;">
            <a:extLst>
              <a:ext uri="{FF2B5EF4-FFF2-40B4-BE49-F238E27FC236}">
                <a16:creationId xmlns:a16="http://schemas.microsoft.com/office/drawing/2014/main" id="{BA1B2C63-49E4-23C1-EAE9-741CABEE46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3497" y="3821928"/>
            <a:ext cx="3883223" cy="240489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7D01FCF-A877-643E-6259-74DDD81E5D5F}"/>
              </a:ext>
            </a:extLst>
          </p:cNvPr>
          <p:cNvGrpSpPr/>
          <p:nvPr/>
        </p:nvGrpSpPr>
        <p:grpSpPr>
          <a:xfrm>
            <a:off x="852581" y="4170740"/>
            <a:ext cx="3080916" cy="1522600"/>
            <a:chOff x="7164288" y="856926"/>
            <a:chExt cx="1439711" cy="1522600"/>
          </a:xfrm>
        </p:grpSpPr>
        <p:sp>
          <p:nvSpPr>
            <p:cNvPr id="7" name="TextBox 6">
              <a:extLst>
                <a:ext uri="{FF2B5EF4-FFF2-40B4-BE49-F238E27FC236}">
                  <a16:creationId xmlns:a16="http://schemas.microsoft.com/office/drawing/2014/main" id="{D8590C87-2248-D227-34FC-7C5AF06E6F99}"/>
                </a:ext>
              </a:extLst>
            </p:cNvPr>
            <p:cNvSpPr txBox="1"/>
            <p:nvPr/>
          </p:nvSpPr>
          <p:spPr>
            <a:xfrm>
              <a:off x="7164288" y="856926"/>
              <a:ext cx="1439711"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Fault Analysis Attacks </a:t>
              </a:r>
            </a:p>
            <a:p>
              <a:r>
                <a:rPr lang="en-US" altLang="ko-KR" sz="1200" b="1" dirty="0">
                  <a:solidFill>
                    <a:schemeClr val="tx1">
                      <a:lumMod val="75000"/>
                      <a:lumOff val="25000"/>
                    </a:schemeClr>
                  </a:solidFill>
                  <a:cs typeface="Arial" pitchFamily="34" charset="0"/>
                </a:rPr>
                <a:t>Attaques par </a:t>
              </a:r>
              <a:r>
                <a:rPr lang="en-US" altLang="ko-KR" sz="1200" b="1" dirty="0" err="1">
                  <a:solidFill>
                    <a:schemeClr val="tx1">
                      <a:lumMod val="75000"/>
                      <a:lumOff val="25000"/>
                    </a:schemeClr>
                  </a:solidFill>
                  <a:cs typeface="Arial" pitchFamily="34" charset="0"/>
                </a:rPr>
                <a:t>fautes</a:t>
              </a:r>
              <a:endParaRPr lang="en-US" altLang="ko-KR" sz="1200"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C1F326F2-411B-CDA2-91D8-7AA8AF6CBA85}"/>
                </a:ext>
              </a:extLst>
            </p:cNvPr>
            <p:cNvSpPr txBox="1"/>
            <p:nvPr/>
          </p:nvSpPr>
          <p:spPr>
            <a:xfrm>
              <a:off x="7164288" y="1363863"/>
              <a:ext cx="1401135" cy="1015663"/>
            </a:xfrm>
            <a:prstGeom prst="rect">
              <a:avLst/>
            </a:prstGeom>
            <a:noFill/>
          </p:spPr>
          <p:txBody>
            <a:bodyPr wrap="square" rtlCol="0">
              <a:spAutoFit/>
            </a:bodyPr>
            <a:lstStyle/>
            <a:p>
              <a:r>
                <a:rPr lang="en-US" altLang="ko-KR" sz="1200" dirty="0" err="1">
                  <a:cs typeface="Arial" pitchFamily="34" charset="0"/>
                </a:rPr>
                <a:t>L’attaquant</a:t>
              </a:r>
              <a:r>
                <a:rPr lang="en-US" altLang="ko-KR" sz="1200" dirty="0">
                  <a:cs typeface="Arial" pitchFamily="34" charset="0"/>
                </a:rPr>
                <a:t> </a:t>
              </a:r>
              <a:r>
                <a:rPr lang="en-US" altLang="ko-KR" sz="1200" dirty="0" err="1">
                  <a:cs typeface="Arial" pitchFamily="34" charset="0"/>
                </a:rPr>
                <a:t>perturbe</a:t>
              </a:r>
              <a:r>
                <a:rPr lang="en-US" altLang="ko-KR" sz="1200" dirty="0">
                  <a:cs typeface="Arial" pitchFamily="34" charset="0"/>
                </a:rPr>
                <a:t> le </a:t>
              </a:r>
              <a:r>
                <a:rPr lang="en-US" altLang="ko-KR" sz="1200" dirty="0" err="1">
                  <a:cs typeface="Arial" pitchFamily="34" charset="0"/>
                </a:rPr>
                <a:t>composant</a:t>
              </a:r>
              <a:r>
                <a:rPr lang="en-US" altLang="ko-KR" sz="1200" dirty="0">
                  <a:cs typeface="Arial" pitchFamily="34" charset="0"/>
                </a:rPr>
                <a:t>. Il </a:t>
              </a:r>
              <a:r>
                <a:rPr lang="en-US" altLang="ko-KR" sz="1200" dirty="0" err="1">
                  <a:cs typeface="Arial" pitchFamily="34" charset="0"/>
                </a:rPr>
                <a:t>peut</a:t>
              </a:r>
              <a:r>
                <a:rPr lang="en-US" altLang="ko-KR" sz="1200" dirty="0">
                  <a:cs typeface="Arial" pitchFamily="34" charset="0"/>
                </a:rPr>
                <a:t> </a:t>
              </a:r>
              <a:r>
                <a:rPr lang="en-US" altLang="ko-KR" sz="1200" dirty="0" err="1">
                  <a:cs typeface="Arial" pitchFamily="34" charset="0"/>
                </a:rPr>
                <a:t>injecter</a:t>
              </a:r>
              <a:r>
                <a:rPr lang="en-US" altLang="ko-KR" sz="1200" dirty="0">
                  <a:cs typeface="Arial" pitchFamily="34" charset="0"/>
                </a:rPr>
                <a:t> </a:t>
              </a:r>
              <a:r>
                <a:rPr lang="en-US" altLang="ko-KR" sz="1200" dirty="0" err="1">
                  <a:cs typeface="Arial" pitchFamily="34" charset="0"/>
                </a:rPr>
                <a:t>une</a:t>
              </a:r>
              <a:r>
                <a:rPr lang="en-US" altLang="ko-KR" sz="1200" dirty="0">
                  <a:cs typeface="Arial" pitchFamily="34" charset="0"/>
                </a:rPr>
                <a:t> </a:t>
              </a:r>
              <a:r>
                <a:rPr lang="en-US" altLang="ko-KR" sz="1200" dirty="0" err="1">
                  <a:cs typeface="Arial" pitchFamily="34" charset="0"/>
                </a:rPr>
                <a:t>faute</a:t>
              </a:r>
              <a:r>
                <a:rPr lang="en-US" altLang="ko-KR" sz="1200" dirty="0">
                  <a:cs typeface="Arial" pitchFamily="34" charset="0"/>
                </a:rPr>
                <a:t> au laser et exploiter le </a:t>
              </a:r>
              <a:r>
                <a:rPr lang="en-US" altLang="ko-KR" sz="1200" dirty="0" err="1">
                  <a:cs typeface="Arial" pitchFamily="34" charset="0"/>
                </a:rPr>
                <a:t>résultat</a:t>
              </a:r>
              <a:r>
                <a:rPr lang="en-US" altLang="ko-KR" sz="1200" dirty="0">
                  <a:cs typeface="Arial" pitchFamily="34" charset="0"/>
                </a:rPr>
                <a:t> “</a:t>
              </a:r>
              <a:r>
                <a:rPr lang="en-US" altLang="ko-KR" sz="1200" dirty="0" err="1">
                  <a:cs typeface="Arial" pitchFamily="34" charset="0"/>
                </a:rPr>
                <a:t>fauté</a:t>
              </a:r>
              <a:r>
                <a:rPr lang="en-US" altLang="ko-KR" sz="1200" dirty="0">
                  <a:cs typeface="Arial" pitchFamily="34" charset="0"/>
                </a:rPr>
                <a:t>” en le </a:t>
              </a:r>
              <a:r>
                <a:rPr lang="en-US" altLang="ko-KR" sz="1200" dirty="0" err="1">
                  <a:cs typeface="Arial" pitchFamily="34" charset="0"/>
                </a:rPr>
                <a:t>comparant</a:t>
              </a:r>
              <a:r>
                <a:rPr lang="en-US" altLang="ko-KR" sz="1200" dirty="0">
                  <a:cs typeface="Arial" pitchFamily="34" charset="0"/>
                </a:rPr>
                <a:t> avec le </a:t>
              </a:r>
              <a:r>
                <a:rPr lang="en-US" altLang="ko-KR" sz="1200" dirty="0" err="1">
                  <a:cs typeface="Arial" pitchFamily="34" charset="0"/>
                </a:rPr>
                <a:t>résultat</a:t>
              </a:r>
              <a:r>
                <a:rPr lang="en-US" altLang="ko-KR" sz="1200" dirty="0">
                  <a:cs typeface="Arial" pitchFamily="34" charset="0"/>
                </a:rPr>
                <a:t> non-</a:t>
              </a:r>
              <a:r>
                <a:rPr lang="en-US" altLang="ko-KR" sz="1200" dirty="0" err="1">
                  <a:cs typeface="Arial" pitchFamily="34" charset="0"/>
                </a:rPr>
                <a:t>fauté</a:t>
              </a:r>
              <a:r>
                <a:rPr lang="en-US" altLang="ko-KR" sz="1200" dirty="0">
                  <a:cs typeface="Arial" pitchFamily="34" charset="0"/>
                </a:rPr>
                <a:t> pour </a:t>
              </a:r>
              <a:r>
                <a:rPr lang="en-US" altLang="ko-KR" sz="1200" dirty="0" err="1">
                  <a:cs typeface="Arial" pitchFamily="34" charset="0"/>
                </a:rPr>
                <a:t>rerouver</a:t>
              </a:r>
              <a:r>
                <a:rPr lang="en-US" altLang="ko-KR" sz="1200" dirty="0">
                  <a:cs typeface="Arial" pitchFamily="34" charset="0"/>
                </a:rPr>
                <a:t> la clé secrète. </a:t>
              </a:r>
            </a:p>
          </p:txBody>
        </p:sp>
      </p:grpSp>
      <p:grpSp>
        <p:nvGrpSpPr>
          <p:cNvPr id="9" name="Group 8">
            <a:extLst>
              <a:ext uri="{FF2B5EF4-FFF2-40B4-BE49-F238E27FC236}">
                <a16:creationId xmlns:a16="http://schemas.microsoft.com/office/drawing/2014/main" id="{55EA6934-FD54-0022-E45F-DCD526390C07}"/>
              </a:ext>
            </a:extLst>
          </p:cNvPr>
          <p:cNvGrpSpPr/>
          <p:nvPr/>
        </p:nvGrpSpPr>
        <p:grpSpPr>
          <a:xfrm>
            <a:off x="8126834" y="1276156"/>
            <a:ext cx="3080916" cy="2261263"/>
            <a:chOff x="7164288" y="856926"/>
            <a:chExt cx="1439711" cy="2261263"/>
          </a:xfrm>
        </p:grpSpPr>
        <p:sp>
          <p:nvSpPr>
            <p:cNvPr id="10" name="TextBox 9">
              <a:extLst>
                <a:ext uri="{FF2B5EF4-FFF2-40B4-BE49-F238E27FC236}">
                  <a16:creationId xmlns:a16="http://schemas.microsoft.com/office/drawing/2014/main" id="{7346A9C1-4C04-E5A7-A692-C5F37D29B606}"/>
                </a:ext>
              </a:extLst>
            </p:cNvPr>
            <p:cNvSpPr txBox="1"/>
            <p:nvPr/>
          </p:nvSpPr>
          <p:spPr>
            <a:xfrm>
              <a:off x="7164288" y="856926"/>
              <a:ext cx="1439711"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Side-Chanel Analysis (SCA) attacks</a:t>
              </a:r>
            </a:p>
            <a:p>
              <a:r>
                <a:rPr lang="en-US" altLang="ko-KR" sz="1200" b="1" dirty="0">
                  <a:solidFill>
                    <a:schemeClr val="tx1">
                      <a:lumMod val="75000"/>
                      <a:lumOff val="25000"/>
                    </a:schemeClr>
                  </a:solidFill>
                  <a:cs typeface="Arial" pitchFamily="34" charset="0"/>
                </a:rPr>
                <a:t>Attaques par </a:t>
              </a:r>
              <a:r>
                <a:rPr lang="en-US" altLang="ko-KR" sz="1200" b="1" dirty="0" err="1">
                  <a:solidFill>
                    <a:schemeClr val="tx1">
                      <a:lumMod val="75000"/>
                      <a:lumOff val="25000"/>
                    </a:schemeClr>
                  </a:solidFill>
                  <a:cs typeface="Arial" pitchFamily="34" charset="0"/>
                </a:rPr>
                <a:t>canaux</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auxiliaires</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cachés</a:t>
              </a:r>
              <a:endParaRPr lang="en-US" altLang="ko-KR" sz="1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408C4BB2-9501-5881-ECAD-CB13B46B33D7}"/>
                </a:ext>
              </a:extLst>
            </p:cNvPr>
            <p:cNvSpPr txBox="1"/>
            <p:nvPr/>
          </p:nvSpPr>
          <p:spPr>
            <a:xfrm>
              <a:off x="7164288" y="1363863"/>
              <a:ext cx="1401135" cy="1754326"/>
            </a:xfrm>
            <a:prstGeom prst="rect">
              <a:avLst/>
            </a:prstGeom>
            <a:noFill/>
          </p:spPr>
          <p:txBody>
            <a:bodyPr wrap="square" rtlCol="0">
              <a:spAutoFit/>
            </a:bodyPr>
            <a:lstStyle/>
            <a:p>
              <a:r>
                <a:rPr lang="en-US" altLang="ko-KR" sz="1200" dirty="0" err="1">
                  <a:cs typeface="Arial" pitchFamily="34" charset="0"/>
                </a:rPr>
                <a:t>L’attaquant</a:t>
              </a:r>
              <a:r>
                <a:rPr lang="en-US" altLang="ko-KR" sz="1200" dirty="0">
                  <a:cs typeface="Arial" pitchFamily="34" charset="0"/>
                </a:rPr>
                <a:t> </a:t>
              </a:r>
              <a:r>
                <a:rPr lang="en-US" altLang="ko-KR" sz="1200" dirty="0" err="1">
                  <a:cs typeface="Arial" pitchFamily="34" charset="0"/>
                </a:rPr>
                <a:t>mesure</a:t>
              </a:r>
              <a:r>
                <a:rPr lang="en-US" altLang="ko-KR" sz="1200" dirty="0">
                  <a:cs typeface="Arial" pitchFamily="34" charset="0"/>
                </a:rPr>
                <a:t> des grandeurs physiques (</a:t>
              </a:r>
              <a:r>
                <a:rPr lang="en-US" altLang="ko-KR" sz="1200" dirty="0" err="1">
                  <a:cs typeface="Arial" pitchFamily="34" charset="0"/>
                </a:rPr>
                <a:t>consommation</a:t>
              </a:r>
              <a:r>
                <a:rPr lang="en-US" altLang="ko-KR" sz="1200" dirty="0">
                  <a:cs typeface="Arial" pitchFamily="34" charset="0"/>
                </a:rPr>
                <a:t> de courant électriques, </a:t>
              </a:r>
              <a:r>
                <a:rPr lang="en-US" altLang="ko-KR" sz="1200" dirty="0" err="1">
                  <a:cs typeface="Arial" pitchFamily="34" charset="0"/>
                </a:rPr>
                <a:t>fréquence</a:t>
              </a:r>
              <a:r>
                <a:rPr lang="en-US" altLang="ko-KR" sz="1200" dirty="0">
                  <a:cs typeface="Arial" pitchFamily="34" charset="0"/>
                </a:rPr>
                <a:t> </a:t>
              </a:r>
              <a:r>
                <a:rPr lang="en-US" altLang="ko-KR" sz="1200" dirty="0" err="1">
                  <a:cs typeface="Arial" pitchFamily="34" charset="0"/>
                </a:rPr>
                <a:t>électro-magnétique</a:t>
              </a:r>
              <a:r>
                <a:rPr lang="en-US" altLang="ko-KR" sz="1200" dirty="0">
                  <a:cs typeface="Arial" pitchFamily="34" charset="0"/>
                </a:rPr>
                <a:t>, </a:t>
              </a:r>
              <a:r>
                <a:rPr lang="en-US" altLang="ko-KR" sz="1200" dirty="0" err="1">
                  <a:cs typeface="Arial" pitchFamily="34" charset="0"/>
                </a:rPr>
                <a:t>fréquence</a:t>
              </a:r>
              <a:r>
                <a:rPr lang="en-US" altLang="ko-KR" sz="1200" dirty="0">
                  <a:cs typeface="Arial" pitchFamily="34" charset="0"/>
                </a:rPr>
                <a:t> </a:t>
              </a:r>
              <a:r>
                <a:rPr lang="en-US" altLang="ko-KR" sz="1200" dirty="0" err="1">
                  <a:cs typeface="Arial" pitchFamily="34" charset="0"/>
                </a:rPr>
                <a:t>accoustique</a:t>
              </a:r>
              <a:r>
                <a:rPr lang="en-US" altLang="ko-KR" sz="1200" dirty="0">
                  <a:cs typeface="Arial" pitchFamily="34" charset="0"/>
                </a:rPr>
                <a:t>, temps,…) qui “</a:t>
              </a:r>
              <a:r>
                <a:rPr lang="en-US" altLang="ko-KR" sz="1200" dirty="0" err="1">
                  <a:cs typeface="Arial" pitchFamily="34" charset="0"/>
                </a:rPr>
                <a:t>fuitent</a:t>
              </a:r>
              <a:r>
                <a:rPr lang="en-US" altLang="ko-KR" sz="1200" dirty="0">
                  <a:cs typeface="Arial" pitchFamily="34" charset="0"/>
                </a:rPr>
                <a:t>” pendant </a:t>
              </a:r>
              <a:r>
                <a:rPr lang="en-US" altLang="ko-KR" sz="1200" dirty="0" err="1">
                  <a:cs typeface="Arial" pitchFamily="34" charset="0"/>
                </a:rPr>
                <a:t>l’éxecution</a:t>
              </a:r>
              <a:r>
                <a:rPr lang="en-US" altLang="ko-KR" sz="1200" dirty="0">
                  <a:cs typeface="Arial" pitchFamily="34" charset="0"/>
                </a:rPr>
                <a:t> des </a:t>
              </a:r>
              <a:r>
                <a:rPr lang="en-US" altLang="ko-KR" sz="1200" dirty="0" err="1">
                  <a:cs typeface="Arial" pitchFamily="34" charset="0"/>
                </a:rPr>
                <a:t>calculs</a:t>
              </a:r>
              <a:r>
                <a:rPr lang="en-US" altLang="ko-KR" sz="1200" dirty="0">
                  <a:cs typeface="Arial" pitchFamily="34" charset="0"/>
                </a:rPr>
                <a:t> sur le </a:t>
              </a:r>
              <a:r>
                <a:rPr lang="en-US" altLang="ko-KR" sz="1200" dirty="0" err="1">
                  <a:cs typeface="Arial" pitchFamily="34" charset="0"/>
                </a:rPr>
                <a:t>composant</a:t>
              </a:r>
              <a:r>
                <a:rPr lang="en-US" altLang="ko-KR" sz="1200" dirty="0">
                  <a:cs typeface="Arial" pitchFamily="34" charset="0"/>
                </a:rPr>
                <a:t>. Il </a:t>
              </a:r>
              <a:r>
                <a:rPr lang="en-US" altLang="ko-KR" sz="1200" dirty="0" err="1">
                  <a:cs typeface="Arial" pitchFamily="34" charset="0"/>
                </a:rPr>
                <a:t>analyse</a:t>
              </a:r>
              <a:r>
                <a:rPr lang="en-US" altLang="ko-KR" sz="1200" dirty="0">
                  <a:cs typeface="Arial" pitchFamily="34" charset="0"/>
                </a:rPr>
                <a:t> ensuite </a:t>
              </a:r>
              <a:r>
                <a:rPr lang="en-US" altLang="ko-KR" sz="1200" dirty="0" err="1">
                  <a:cs typeface="Arial" pitchFamily="34" charset="0"/>
                </a:rPr>
                <a:t>statistiquement</a:t>
              </a:r>
              <a:r>
                <a:rPr lang="en-US" altLang="ko-KR" sz="1200" dirty="0">
                  <a:cs typeface="Arial" pitchFamily="34" charset="0"/>
                </a:rPr>
                <a:t> les </a:t>
              </a:r>
              <a:r>
                <a:rPr lang="en-US" altLang="ko-KR" sz="1200" dirty="0" err="1">
                  <a:cs typeface="Arial" pitchFamily="34" charset="0"/>
                </a:rPr>
                <a:t>données</a:t>
              </a:r>
              <a:r>
                <a:rPr lang="en-US" altLang="ko-KR" sz="1200" dirty="0">
                  <a:cs typeface="Arial" pitchFamily="34" charset="0"/>
                </a:rPr>
                <a:t> pour </a:t>
              </a:r>
              <a:r>
                <a:rPr lang="en-US" altLang="ko-KR" sz="1200" dirty="0" err="1">
                  <a:cs typeface="Arial" pitchFamily="34" charset="0"/>
                </a:rPr>
                <a:t>retrouver</a:t>
              </a:r>
              <a:r>
                <a:rPr lang="en-US" altLang="ko-KR" sz="1200" dirty="0">
                  <a:cs typeface="Arial" pitchFamily="34" charset="0"/>
                </a:rPr>
                <a:t> la clé secrète </a:t>
              </a:r>
              <a:r>
                <a:rPr lang="en-US" altLang="ko-KR" sz="1200" dirty="0" err="1">
                  <a:cs typeface="Arial" pitchFamily="34" charset="0"/>
                </a:rPr>
                <a:t>impliquée</a:t>
              </a:r>
              <a:r>
                <a:rPr lang="en-US" altLang="ko-KR" sz="1200" dirty="0">
                  <a:cs typeface="Arial" pitchFamily="34" charset="0"/>
                </a:rPr>
                <a:t> dans les </a:t>
              </a:r>
              <a:r>
                <a:rPr lang="en-US" altLang="ko-KR" sz="1200" dirty="0" err="1">
                  <a:cs typeface="Arial" pitchFamily="34" charset="0"/>
                </a:rPr>
                <a:t>calculs</a:t>
              </a:r>
              <a:r>
                <a:rPr lang="en-US" altLang="ko-KR" sz="1200" dirty="0">
                  <a:cs typeface="Arial" pitchFamily="34" charset="0"/>
                </a:rPr>
                <a:t>.</a:t>
              </a:r>
            </a:p>
          </p:txBody>
        </p:sp>
      </p:grpSp>
      <p:sp>
        <p:nvSpPr>
          <p:cNvPr id="12" name="Rectangle 11">
            <a:extLst>
              <a:ext uri="{FF2B5EF4-FFF2-40B4-BE49-F238E27FC236}">
                <a16:creationId xmlns:a16="http://schemas.microsoft.com/office/drawing/2014/main" id="{0D000DA7-189E-6A90-88AD-1B961F99FDD6}"/>
              </a:ext>
            </a:extLst>
          </p:cNvPr>
          <p:cNvSpPr/>
          <p:nvPr/>
        </p:nvSpPr>
        <p:spPr>
          <a:xfrm>
            <a:off x="475876" y="1853782"/>
            <a:ext cx="3147507" cy="1106012"/>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solidFill>
                  <a:schemeClr val="tx1"/>
                </a:solidFill>
              </a:rPr>
              <a:t>Attaques passives</a:t>
            </a:r>
          </a:p>
          <a:p>
            <a:pPr algn="ctr"/>
            <a:r>
              <a:rPr lang="en-US" altLang="ko-KR" sz="1400" dirty="0">
                <a:solidFill>
                  <a:schemeClr val="tx1"/>
                </a:solidFill>
              </a:rPr>
              <a:t>Simple Power Analysis (SPA)</a:t>
            </a:r>
          </a:p>
          <a:p>
            <a:pPr algn="ctr"/>
            <a:r>
              <a:rPr lang="en-US" altLang="ko-KR" sz="1400" dirty="0">
                <a:solidFill>
                  <a:schemeClr val="tx1"/>
                </a:solidFill>
              </a:rPr>
              <a:t>Differential Power Analysis (DPA) </a:t>
            </a:r>
          </a:p>
          <a:p>
            <a:pPr algn="ctr"/>
            <a:r>
              <a:rPr lang="en-US" altLang="ko-KR" sz="1400" dirty="0">
                <a:solidFill>
                  <a:schemeClr val="tx1"/>
                </a:solidFill>
              </a:rPr>
              <a:t>Correlation Power Analysis (CPA)</a:t>
            </a:r>
            <a:endParaRPr lang="ko-KR" altLang="en-US" dirty="0">
              <a:solidFill>
                <a:schemeClr val="tx1"/>
              </a:solidFill>
            </a:endParaRPr>
          </a:p>
        </p:txBody>
      </p:sp>
      <p:sp>
        <p:nvSpPr>
          <p:cNvPr id="13" name="Rectangle 12">
            <a:extLst>
              <a:ext uri="{FF2B5EF4-FFF2-40B4-BE49-F238E27FC236}">
                <a16:creationId xmlns:a16="http://schemas.microsoft.com/office/drawing/2014/main" id="{901C3866-8386-F623-BEB3-A1B4D12281AF}"/>
              </a:ext>
            </a:extLst>
          </p:cNvPr>
          <p:cNvSpPr/>
          <p:nvPr/>
        </p:nvSpPr>
        <p:spPr>
          <a:xfrm>
            <a:off x="8282722" y="4368603"/>
            <a:ext cx="2842477" cy="1311540"/>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solidFill>
                  <a:schemeClr val="tx1"/>
                </a:solidFill>
              </a:rPr>
              <a:t>Attaques actives</a:t>
            </a:r>
          </a:p>
          <a:p>
            <a:pPr algn="ctr"/>
            <a:r>
              <a:rPr lang="en-US" altLang="ko-KR" sz="1400" dirty="0">
                <a:solidFill>
                  <a:schemeClr val="tx1"/>
                </a:solidFill>
              </a:rPr>
              <a:t>Differential Fault Analysis (DFA) Collision Fault Analysis (CFA)</a:t>
            </a:r>
          </a:p>
          <a:p>
            <a:pPr algn="ctr"/>
            <a:r>
              <a:rPr lang="en-US" altLang="ko-KR" sz="1400" dirty="0">
                <a:solidFill>
                  <a:schemeClr val="tx1"/>
                </a:solidFill>
              </a:rPr>
              <a:t>injection, temperature, decapsulation, …</a:t>
            </a:r>
            <a:endParaRPr lang="ko-KR" altLang="en-US" dirty="0">
              <a:solidFill>
                <a:schemeClr val="tx1"/>
              </a:solidFill>
            </a:endParaRPr>
          </a:p>
        </p:txBody>
      </p:sp>
      <p:cxnSp>
        <p:nvCxnSpPr>
          <p:cNvPr id="15" name="Straight Connector 14">
            <a:extLst>
              <a:ext uri="{FF2B5EF4-FFF2-40B4-BE49-F238E27FC236}">
                <a16:creationId xmlns:a16="http://schemas.microsoft.com/office/drawing/2014/main" id="{00CFB3F6-125E-C9D7-8B10-034FF178ADE6}"/>
              </a:ext>
            </a:extLst>
          </p:cNvPr>
          <p:cNvCxnSpPr/>
          <p:nvPr/>
        </p:nvCxnSpPr>
        <p:spPr>
          <a:xfrm>
            <a:off x="482600" y="3664419"/>
            <a:ext cx="11409363" cy="0"/>
          </a:xfrm>
          <a:prstGeom prst="line">
            <a:avLst/>
          </a:prstGeom>
          <a:ln w="12700">
            <a:solidFill>
              <a:schemeClr val="accent3">
                <a:lumMod val="75000"/>
              </a:schemeClr>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25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0231-DA31-2EBD-A416-880CFE348033}"/>
              </a:ext>
            </a:extLst>
          </p:cNvPr>
          <p:cNvSpPr>
            <a:spLocks noGrp="1"/>
          </p:cNvSpPr>
          <p:nvPr>
            <p:ph type="title"/>
          </p:nvPr>
        </p:nvSpPr>
        <p:spPr/>
        <p:txBody>
          <a:bodyPr/>
          <a:lstStyle/>
          <a:p>
            <a:r>
              <a:rPr lang="en-US" sz="2800" dirty="0" err="1"/>
              <a:t>Exemple</a:t>
            </a:r>
            <a:r>
              <a:rPr lang="en-US" sz="2800" dirty="0"/>
              <a:t> de résultats </a:t>
            </a:r>
            <a:r>
              <a:rPr lang="en-US" sz="2800" dirty="0" err="1"/>
              <a:t>d’analyses</a:t>
            </a:r>
            <a:r>
              <a:rPr lang="en-US" sz="2800" dirty="0"/>
              <a:t> </a:t>
            </a:r>
            <a:r>
              <a:rPr lang="en-US" sz="2800" dirty="0" err="1"/>
              <a:t>d’attaque</a:t>
            </a:r>
            <a:r>
              <a:rPr lang="en-US" sz="2800" dirty="0"/>
              <a:t> simple/</a:t>
            </a:r>
            <a:r>
              <a:rPr lang="en-US" sz="2800" dirty="0" err="1"/>
              <a:t>différentielle</a:t>
            </a:r>
            <a:r>
              <a:rPr lang="en-US" sz="2800" dirty="0"/>
              <a:t> par </a:t>
            </a:r>
            <a:r>
              <a:rPr lang="en-US" sz="2800" dirty="0" err="1"/>
              <a:t>analyse</a:t>
            </a:r>
            <a:r>
              <a:rPr lang="en-US" sz="2800" dirty="0"/>
              <a:t> de </a:t>
            </a:r>
            <a:r>
              <a:rPr lang="en-US" sz="2800" dirty="0" err="1"/>
              <a:t>consommation</a:t>
            </a:r>
            <a:r>
              <a:rPr lang="en-US" sz="2800" dirty="0"/>
              <a:t> de courant </a:t>
            </a:r>
            <a:r>
              <a:rPr lang="en-US" sz="2800" dirty="0" err="1"/>
              <a:t>électrique</a:t>
            </a:r>
            <a:r>
              <a:rPr lang="en-US" sz="2800" dirty="0"/>
              <a:t> </a:t>
            </a:r>
          </a:p>
        </p:txBody>
      </p:sp>
      <p:pic>
        <p:nvPicPr>
          <p:cNvPr id="4" name="Picture 3">
            <a:extLst>
              <a:ext uri="{FF2B5EF4-FFF2-40B4-BE49-F238E27FC236}">
                <a16:creationId xmlns:a16="http://schemas.microsoft.com/office/drawing/2014/main" id="{F6DC642B-FF29-395D-33CF-51F07E9F6BCC}"/>
              </a:ext>
            </a:extLst>
          </p:cNvPr>
          <p:cNvPicPr>
            <a:picLocks noChangeAspect="1"/>
          </p:cNvPicPr>
          <p:nvPr/>
        </p:nvPicPr>
        <p:blipFill>
          <a:blip r:embed="rId2"/>
          <a:stretch>
            <a:fillRect/>
          </a:stretch>
        </p:blipFill>
        <p:spPr>
          <a:xfrm>
            <a:off x="825500" y="3252742"/>
            <a:ext cx="4878387" cy="1611358"/>
          </a:xfrm>
          <a:prstGeom prst="rect">
            <a:avLst/>
          </a:prstGeom>
        </p:spPr>
      </p:pic>
      <p:sp>
        <p:nvSpPr>
          <p:cNvPr id="5" name="TextBox 4">
            <a:extLst>
              <a:ext uri="{FF2B5EF4-FFF2-40B4-BE49-F238E27FC236}">
                <a16:creationId xmlns:a16="http://schemas.microsoft.com/office/drawing/2014/main" id="{451732D3-0DCF-B08B-7B26-917D22E7FCD4}"/>
              </a:ext>
            </a:extLst>
          </p:cNvPr>
          <p:cNvSpPr txBox="1"/>
          <p:nvPr/>
        </p:nvSpPr>
        <p:spPr>
          <a:xfrm>
            <a:off x="1175146" y="4953000"/>
            <a:ext cx="4179094" cy="276999"/>
          </a:xfrm>
          <a:prstGeom prst="rect">
            <a:avLst/>
          </a:prstGeom>
          <a:noFill/>
        </p:spPr>
        <p:txBody>
          <a:bodyPr wrap="square" rtlCol="0">
            <a:spAutoFit/>
          </a:bodyPr>
          <a:lstStyle/>
          <a:p>
            <a:pPr algn="ctr"/>
            <a:r>
              <a:rPr lang="en-US" sz="1200" dirty="0"/>
              <a:t>Simple Power Analysis - Implémentation de l’AES-128</a:t>
            </a:r>
          </a:p>
        </p:txBody>
      </p:sp>
      <p:pic>
        <p:nvPicPr>
          <p:cNvPr id="7" name="Picture 6">
            <a:extLst>
              <a:ext uri="{FF2B5EF4-FFF2-40B4-BE49-F238E27FC236}">
                <a16:creationId xmlns:a16="http://schemas.microsoft.com/office/drawing/2014/main" id="{030B8736-9D90-9F61-9943-93878D19BCB3}"/>
              </a:ext>
            </a:extLst>
          </p:cNvPr>
          <p:cNvPicPr>
            <a:picLocks noChangeAspect="1"/>
          </p:cNvPicPr>
          <p:nvPr/>
        </p:nvPicPr>
        <p:blipFill>
          <a:blip r:embed="rId3"/>
          <a:stretch>
            <a:fillRect/>
          </a:stretch>
        </p:blipFill>
        <p:spPr>
          <a:xfrm>
            <a:off x="6439314" y="1819274"/>
            <a:ext cx="4693823" cy="2978150"/>
          </a:xfrm>
          <a:prstGeom prst="rect">
            <a:avLst/>
          </a:prstGeom>
        </p:spPr>
      </p:pic>
      <p:sp>
        <p:nvSpPr>
          <p:cNvPr id="8" name="TextBox 7">
            <a:extLst>
              <a:ext uri="{FF2B5EF4-FFF2-40B4-BE49-F238E27FC236}">
                <a16:creationId xmlns:a16="http://schemas.microsoft.com/office/drawing/2014/main" id="{F86FCA7B-6A0A-9152-9586-468E9F45D830}"/>
              </a:ext>
            </a:extLst>
          </p:cNvPr>
          <p:cNvSpPr txBox="1"/>
          <p:nvPr/>
        </p:nvSpPr>
        <p:spPr>
          <a:xfrm>
            <a:off x="6696678" y="4953000"/>
            <a:ext cx="4179094" cy="461665"/>
          </a:xfrm>
          <a:prstGeom prst="rect">
            <a:avLst/>
          </a:prstGeom>
          <a:noFill/>
        </p:spPr>
        <p:txBody>
          <a:bodyPr wrap="square" rtlCol="0">
            <a:spAutoFit/>
          </a:bodyPr>
          <a:lstStyle/>
          <a:p>
            <a:pPr algn="ctr"/>
            <a:r>
              <a:rPr lang="en-US" sz="1200" dirty="0"/>
              <a:t>Differential Power Analysis – Trace pour un bon octet de clé de l’AES-128</a:t>
            </a:r>
          </a:p>
        </p:txBody>
      </p:sp>
    </p:spTree>
    <p:extLst>
      <p:ext uri="{BB962C8B-B14F-4D97-AF65-F5344CB8AC3E}">
        <p14:creationId xmlns:p14="http://schemas.microsoft.com/office/powerpoint/2010/main" val="102401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0B10-1E78-42AD-B41B-13C0928212FA}"/>
              </a:ext>
            </a:extLst>
          </p:cNvPr>
          <p:cNvSpPr>
            <a:spLocks noGrp="1"/>
          </p:cNvSpPr>
          <p:nvPr>
            <p:ph type="title"/>
          </p:nvPr>
        </p:nvSpPr>
        <p:spPr/>
        <p:txBody>
          <a:bodyPr/>
          <a:lstStyle/>
          <a:p>
            <a:r>
              <a:rPr lang="en-US" dirty="0" err="1"/>
              <a:t>Contremesures</a:t>
            </a:r>
            <a:endParaRPr lang="en-US" dirty="0"/>
          </a:p>
        </p:txBody>
      </p:sp>
      <p:pic>
        <p:nvPicPr>
          <p:cNvPr id="15" name="Picture Placeholder 14" descr="Text&#10;&#10;Description automatically generated">
            <a:extLst>
              <a:ext uri="{FF2B5EF4-FFF2-40B4-BE49-F238E27FC236}">
                <a16:creationId xmlns:a16="http://schemas.microsoft.com/office/drawing/2014/main" id="{64DF6B0C-9DA5-3A78-CBF6-CADBD4CF792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514" b="9514"/>
          <a:stretch>
            <a:fillRect/>
          </a:stretch>
        </p:blipFill>
        <p:spPr/>
      </p:pic>
    </p:spTree>
    <p:extLst>
      <p:ext uri="{BB962C8B-B14F-4D97-AF65-F5344CB8AC3E}">
        <p14:creationId xmlns:p14="http://schemas.microsoft.com/office/powerpoint/2010/main" val="118847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그룹 2">
            <a:extLst>
              <a:ext uri="{FF2B5EF4-FFF2-40B4-BE49-F238E27FC236}">
                <a16:creationId xmlns:a16="http://schemas.microsoft.com/office/drawing/2014/main" id="{03903B11-0422-4182-97D0-79791B122B17}"/>
              </a:ext>
            </a:extLst>
          </p:cNvPr>
          <p:cNvGrpSpPr/>
          <p:nvPr/>
        </p:nvGrpSpPr>
        <p:grpSpPr>
          <a:xfrm>
            <a:off x="5115014" y="2724111"/>
            <a:ext cx="1902956" cy="1902956"/>
            <a:chOff x="5149010" y="2724110"/>
            <a:chExt cx="1902956" cy="1902956"/>
          </a:xfrm>
          <a:solidFill>
            <a:schemeClr val="bg1"/>
          </a:solidFill>
        </p:grpSpPr>
        <p:sp>
          <p:nvSpPr>
            <p:cNvPr id="71" name="Oval 10">
              <a:extLst>
                <a:ext uri="{FF2B5EF4-FFF2-40B4-BE49-F238E27FC236}">
                  <a16:creationId xmlns:a16="http://schemas.microsoft.com/office/drawing/2014/main" id="{416C3F62-A6A6-433C-9E34-BADC5C424F6C}"/>
                </a:ext>
              </a:extLst>
            </p:cNvPr>
            <p:cNvSpPr/>
            <p:nvPr/>
          </p:nvSpPr>
          <p:spPr>
            <a:xfrm>
              <a:off x="5263310" y="2838410"/>
              <a:ext cx="1674356" cy="1674356"/>
            </a:xfrm>
            <a:prstGeom prst="ellipse">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b="1" dirty="0">
                <a:solidFill>
                  <a:schemeClr val="tx1">
                    <a:lumMod val="75000"/>
                    <a:lumOff val="25000"/>
                  </a:schemeClr>
                </a:solidFill>
              </a:endParaRPr>
            </a:p>
          </p:txBody>
        </p:sp>
        <p:sp>
          <p:nvSpPr>
            <p:cNvPr id="72" name="타원 1">
              <a:extLst>
                <a:ext uri="{FF2B5EF4-FFF2-40B4-BE49-F238E27FC236}">
                  <a16:creationId xmlns:a16="http://schemas.microsoft.com/office/drawing/2014/main" id="{1E3B7C0E-4F4C-46DD-ACD5-4267CC9F296F}"/>
                </a:ext>
              </a:extLst>
            </p:cNvPr>
            <p:cNvSpPr/>
            <p:nvPr/>
          </p:nvSpPr>
          <p:spPr>
            <a:xfrm>
              <a:off x="5149010" y="2724110"/>
              <a:ext cx="1902956" cy="1902956"/>
            </a:xfrm>
            <a:prstGeom prst="ellipse">
              <a:avLst/>
            </a:prstGeom>
            <a:grp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grpSp>
        <p:nvGrpSpPr>
          <p:cNvPr id="73" name="그룹 4">
            <a:extLst>
              <a:ext uri="{FF2B5EF4-FFF2-40B4-BE49-F238E27FC236}">
                <a16:creationId xmlns:a16="http://schemas.microsoft.com/office/drawing/2014/main" id="{A4C395CC-EE6A-4344-9A30-DB73FF747C9D}"/>
              </a:ext>
            </a:extLst>
          </p:cNvPr>
          <p:cNvGrpSpPr/>
          <p:nvPr/>
        </p:nvGrpSpPr>
        <p:grpSpPr>
          <a:xfrm>
            <a:off x="7884862" y="3103198"/>
            <a:ext cx="1152000" cy="1152000"/>
            <a:chOff x="7547046" y="3129385"/>
            <a:chExt cx="1152000" cy="1152000"/>
          </a:xfrm>
        </p:grpSpPr>
        <p:sp>
          <p:nvSpPr>
            <p:cNvPr id="74" name="Oval 10">
              <a:extLst>
                <a:ext uri="{FF2B5EF4-FFF2-40B4-BE49-F238E27FC236}">
                  <a16:creationId xmlns:a16="http://schemas.microsoft.com/office/drawing/2014/main" id="{1E26AA8C-5C35-4C37-B62F-CD46D9F02D87}"/>
                </a:ext>
              </a:extLst>
            </p:cNvPr>
            <p:cNvSpPr/>
            <p:nvPr/>
          </p:nvSpPr>
          <p:spPr>
            <a:xfrm>
              <a:off x="7619046" y="3201385"/>
              <a:ext cx="1008000" cy="1008000"/>
            </a:xfrm>
            <a:prstGeom prst="ellipse">
              <a:avLst/>
            </a:prstGeom>
            <a:solidFill>
              <a:schemeClr val="accent3">
                <a:lumMod val="50000"/>
                <a:alpha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75" name="타원 39">
              <a:extLst>
                <a:ext uri="{FF2B5EF4-FFF2-40B4-BE49-F238E27FC236}">
                  <a16:creationId xmlns:a16="http://schemas.microsoft.com/office/drawing/2014/main" id="{8CC00FD9-7BCC-4394-81BC-0FCE7143E0A9}"/>
                </a:ext>
              </a:extLst>
            </p:cNvPr>
            <p:cNvSpPr/>
            <p:nvPr/>
          </p:nvSpPr>
          <p:spPr>
            <a:xfrm>
              <a:off x="7547046" y="3129385"/>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grpSp>
        <p:nvGrpSpPr>
          <p:cNvPr id="76" name="그룹 6">
            <a:extLst>
              <a:ext uri="{FF2B5EF4-FFF2-40B4-BE49-F238E27FC236}">
                <a16:creationId xmlns:a16="http://schemas.microsoft.com/office/drawing/2014/main" id="{CA8E4A8A-CF1E-45E1-A8BB-F8FF0FA0B734}"/>
              </a:ext>
            </a:extLst>
          </p:cNvPr>
          <p:cNvGrpSpPr/>
          <p:nvPr/>
        </p:nvGrpSpPr>
        <p:grpSpPr>
          <a:xfrm>
            <a:off x="9967038" y="2141869"/>
            <a:ext cx="1008000" cy="1008000"/>
            <a:chOff x="8988825" y="2139525"/>
            <a:chExt cx="1008000" cy="1008000"/>
          </a:xfrm>
        </p:grpSpPr>
        <p:sp>
          <p:nvSpPr>
            <p:cNvPr id="77" name="Oval 10">
              <a:extLst>
                <a:ext uri="{FF2B5EF4-FFF2-40B4-BE49-F238E27FC236}">
                  <a16:creationId xmlns:a16="http://schemas.microsoft.com/office/drawing/2014/main" id="{1D679AD8-75B0-46EB-A0A3-D6B6BA3F208C}"/>
                </a:ext>
              </a:extLst>
            </p:cNvPr>
            <p:cNvSpPr/>
            <p:nvPr/>
          </p:nvSpPr>
          <p:spPr>
            <a:xfrm>
              <a:off x="9060825" y="2211525"/>
              <a:ext cx="864000" cy="864000"/>
            </a:xfrm>
            <a:prstGeom prst="ellipse">
              <a:avLst/>
            </a:prstGeom>
            <a:solidFill>
              <a:schemeClr val="accent5">
                <a:lumMod val="60000"/>
                <a:lumOff val="40000"/>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78" name="타원 42">
              <a:extLst>
                <a:ext uri="{FF2B5EF4-FFF2-40B4-BE49-F238E27FC236}">
                  <a16:creationId xmlns:a16="http://schemas.microsoft.com/office/drawing/2014/main" id="{909918B8-53F5-4C86-9B82-75192EC18994}"/>
                </a:ext>
              </a:extLst>
            </p:cNvPr>
            <p:cNvSpPr/>
            <p:nvPr/>
          </p:nvSpPr>
          <p:spPr>
            <a:xfrm>
              <a:off x="8988825" y="2139525"/>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79" name="그룹 7">
            <a:extLst>
              <a:ext uri="{FF2B5EF4-FFF2-40B4-BE49-F238E27FC236}">
                <a16:creationId xmlns:a16="http://schemas.microsoft.com/office/drawing/2014/main" id="{7DEC6595-04F4-4A77-99B8-D17C85B3FF3E}"/>
              </a:ext>
            </a:extLst>
          </p:cNvPr>
          <p:cNvGrpSpPr/>
          <p:nvPr/>
        </p:nvGrpSpPr>
        <p:grpSpPr>
          <a:xfrm>
            <a:off x="9967038" y="4210869"/>
            <a:ext cx="1008000" cy="1008000"/>
            <a:chOff x="8988825" y="4210868"/>
            <a:chExt cx="1008000" cy="1008000"/>
          </a:xfrm>
        </p:grpSpPr>
        <p:sp>
          <p:nvSpPr>
            <p:cNvPr id="80" name="Oval 10">
              <a:extLst>
                <a:ext uri="{FF2B5EF4-FFF2-40B4-BE49-F238E27FC236}">
                  <a16:creationId xmlns:a16="http://schemas.microsoft.com/office/drawing/2014/main" id="{B7598D2C-F8D6-41F9-BCD4-6566F5122FA0}"/>
                </a:ext>
              </a:extLst>
            </p:cNvPr>
            <p:cNvSpPr/>
            <p:nvPr/>
          </p:nvSpPr>
          <p:spPr>
            <a:xfrm>
              <a:off x="9060825" y="4282868"/>
              <a:ext cx="864000" cy="864000"/>
            </a:xfrm>
            <a:prstGeom prst="ellipse">
              <a:avLst/>
            </a:prstGeom>
            <a:solidFill>
              <a:schemeClr val="accent5">
                <a:lumMod val="60000"/>
                <a:lumOff val="40000"/>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81" name="타원 44">
              <a:extLst>
                <a:ext uri="{FF2B5EF4-FFF2-40B4-BE49-F238E27FC236}">
                  <a16:creationId xmlns:a16="http://schemas.microsoft.com/office/drawing/2014/main" id="{55E6DD81-56B0-427E-BA0A-66ADE9F6AF02}"/>
                </a:ext>
              </a:extLst>
            </p:cNvPr>
            <p:cNvSpPr/>
            <p:nvPr/>
          </p:nvSpPr>
          <p:spPr>
            <a:xfrm>
              <a:off x="8988825" y="4210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cxnSp>
        <p:nvCxnSpPr>
          <p:cNvPr id="82" name="직선 연결선 5">
            <a:extLst>
              <a:ext uri="{FF2B5EF4-FFF2-40B4-BE49-F238E27FC236}">
                <a16:creationId xmlns:a16="http://schemas.microsoft.com/office/drawing/2014/main" id="{E290EFF4-06D2-4BAB-9DC3-A4A52FE1D927}"/>
              </a:ext>
            </a:extLst>
          </p:cNvPr>
          <p:cNvCxnSpPr>
            <a:cxnSpLocks/>
            <a:stCxn id="72" idx="6"/>
            <a:endCxn id="75" idx="2"/>
          </p:cNvCxnSpPr>
          <p:nvPr/>
        </p:nvCxnSpPr>
        <p:spPr>
          <a:xfrm>
            <a:off x="7017970" y="3675590"/>
            <a:ext cx="866892"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3" name="직선 연결선 8">
            <a:extLst>
              <a:ext uri="{FF2B5EF4-FFF2-40B4-BE49-F238E27FC236}">
                <a16:creationId xmlns:a16="http://schemas.microsoft.com/office/drawing/2014/main" id="{EFAB2056-773F-4224-BBF9-BD0B133337BA}"/>
              </a:ext>
            </a:extLst>
          </p:cNvPr>
          <p:cNvCxnSpPr>
            <a:cxnSpLocks/>
            <a:stCxn id="75" idx="6"/>
          </p:cNvCxnSpPr>
          <p:nvPr/>
        </p:nvCxnSpPr>
        <p:spPr>
          <a:xfrm>
            <a:off x="9036862" y="3679199"/>
            <a:ext cx="1434174" cy="10641"/>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4" name="직선 연결선 11">
            <a:extLst>
              <a:ext uri="{FF2B5EF4-FFF2-40B4-BE49-F238E27FC236}">
                <a16:creationId xmlns:a16="http://schemas.microsoft.com/office/drawing/2014/main" id="{319E1F31-6EEA-413F-814A-9D118C41B157}"/>
              </a:ext>
            </a:extLst>
          </p:cNvPr>
          <p:cNvCxnSpPr/>
          <p:nvPr/>
        </p:nvCxnSpPr>
        <p:spPr>
          <a:xfrm>
            <a:off x="10471038" y="3147527"/>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86" name="Oval 10">
            <a:extLst>
              <a:ext uri="{FF2B5EF4-FFF2-40B4-BE49-F238E27FC236}">
                <a16:creationId xmlns:a16="http://schemas.microsoft.com/office/drawing/2014/main" id="{BFA5CFF3-A7F9-4AE7-9F18-65F08DEF10DD}"/>
              </a:ext>
            </a:extLst>
          </p:cNvPr>
          <p:cNvSpPr/>
          <p:nvPr/>
        </p:nvSpPr>
        <p:spPr>
          <a:xfrm rot="10800000">
            <a:off x="3168121" y="3175198"/>
            <a:ext cx="1008000" cy="1008000"/>
          </a:xfrm>
          <a:prstGeom prst="ellipse">
            <a:avLst/>
          </a:prstGeom>
          <a:solidFill>
            <a:schemeClr val="accent3">
              <a:lumMod val="5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grpSp>
        <p:nvGrpSpPr>
          <p:cNvPr id="88" name="그룹 12">
            <a:extLst>
              <a:ext uri="{FF2B5EF4-FFF2-40B4-BE49-F238E27FC236}">
                <a16:creationId xmlns:a16="http://schemas.microsoft.com/office/drawing/2014/main" id="{62E915B2-678D-4EE7-AA87-EFE93B17D01A}"/>
              </a:ext>
            </a:extLst>
          </p:cNvPr>
          <p:cNvGrpSpPr/>
          <p:nvPr/>
        </p:nvGrpSpPr>
        <p:grpSpPr>
          <a:xfrm>
            <a:off x="1284513" y="4210869"/>
            <a:ext cx="1008000" cy="1008000"/>
            <a:chOff x="2208962" y="4213211"/>
            <a:chExt cx="1008000" cy="1008000"/>
          </a:xfrm>
        </p:grpSpPr>
        <p:sp>
          <p:nvSpPr>
            <p:cNvPr id="89" name="Oval 10">
              <a:extLst>
                <a:ext uri="{FF2B5EF4-FFF2-40B4-BE49-F238E27FC236}">
                  <a16:creationId xmlns:a16="http://schemas.microsoft.com/office/drawing/2014/main" id="{9F78BB81-C781-48B9-B767-9DE9FD9BA66B}"/>
                </a:ext>
              </a:extLst>
            </p:cNvPr>
            <p:cNvSpPr/>
            <p:nvPr/>
          </p:nvSpPr>
          <p:spPr>
            <a:xfrm rot="10800000">
              <a:off x="2280962" y="4285211"/>
              <a:ext cx="864000" cy="864000"/>
            </a:xfrm>
            <a:prstGeom prst="ellipse">
              <a:avLst/>
            </a:prstGeom>
            <a:solidFill>
              <a:schemeClr val="accent5">
                <a:lumMod val="60000"/>
                <a:lumOff val="40000"/>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90" name="타원 59">
              <a:extLst>
                <a:ext uri="{FF2B5EF4-FFF2-40B4-BE49-F238E27FC236}">
                  <a16:creationId xmlns:a16="http://schemas.microsoft.com/office/drawing/2014/main" id="{AB3922F9-EEEC-4490-91EA-43AFA8BF1FAA}"/>
                </a:ext>
              </a:extLst>
            </p:cNvPr>
            <p:cNvSpPr/>
            <p:nvPr/>
          </p:nvSpPr>
          <p:spPr>
            <a:xfrm rot="10800000">
              <a:off x="2208962" y="4213211"/>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grpSp>
        <p:nvGrpSpPr>
          <p:cNvPr id="91" name="그룹 10">
            <a:extLst>
              <a:ext uri="{FF2B5EF4-FFF2-40B4-BE49-F238E27FC236}">
                <a16:creationId xmlns:a16="http://schemas.microsoft.com/office/drawing/2014/main" id="{0685A773-374E-4AB7-B6AC-3950EF8D63A5}"/>
              </a:ext>
            </a:extLst>
          </p:cNvPr>
          <p:cNvGrpSpPr/>
          <p:nvPr/>
        </p:nvGrpSpPr>
        <p:grpSpPr>
          <a:xfrm>
            <a:off x="1284513" y="2141869"/>
            <a:ext cx="1008000" cy="1008000"/>
            <a:chOff x="2208962" y="2141868"/>
            <a:chExt cx="1008000" cy="1008000"/>
          </a:xfrm>
        </p:grpSpPr>
        <p:sp>
          <p:nvSpPr>
            <p:cNvPr id="92" name="Oval 10">
              <a:extLst>
                <a:ext uri="{FF2B5EF4-FFF2-40B4-BE49-F238E27FC236}">
                  <a16:creationId xmlns:a16="http://schemas.microsoft.com/office/drawing/2014/main" id="{36C97B12-9D38-412F-96DC-3CE3793A9BE1}"/>
                </a:ext>
              </a:extLst>
            </p:cNvPr>
            <p:cNvSpPr/>
            <p:nvPr/>
          </p:nvSpPr>
          <p:spPr>
            <a:xfrm rot="10800000">
              <a:off x="2280962" y="2213868"/>
              <a:ext cx="864000" cy="864000"/>
            </a:xfrm>
            <a:prstGeom prst="ellipse">
              <a:avLst/>
            </a:prstGeom>
            <a:solidFill>
              <a:schemeClr val="accent5">
                <a:lumMod val="60000"/>
                <a:lumOff val="40000"/>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chemeClr val="tx1">
                    <a:lumMod val="75000"/>
                    <a:lumOff val="25000"/>
                  </a:schemeClr>
                </a:solidFill>
              </a:endParaRPr>
            </a:p>
          </p:txBody>
        </p:sp>
        <p:sp>
          <p:nvSpPr>
            <p:cNvPr id="93" name="타원 61">
              <a:extLst>
                <a:ext uri="{FF2B5EF4-FFF2-40B4-BE49-F238E27FC236}">
                  <a16:creationId xmlns:a16="http://schemas.microsoft.com/office/drawing/2014/main" id="{13F58043-4C6D-4B10-96AB-559B86FAF569}"/>
                </a:ext>
              </a:extLst>
            </p:cNvPr>
            <p:cNvSpPr/>
            <p:nvPr/>
          </p:nvSpPr>
          <p:spPr>
            <a:xfrm rot="10800000">
              <a:off x="2208962" y="2141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cxnSp>
        <p:nvCxnSpPr>
          <p:cNvPr id="94" name="직선 연결선 62">
            <a:extLst>
              <a:ext uri="{FF2B5EF4-FFF2-40B4-BE49-F238E27FC236}">
                <a16:creationId xmlns:a16="http://schemas.microsoft.com/office/drawing/2014/main" id="{275CBF47-02DC-449D-A71E-9446EB84ECBD}"/>
              </a:ext>
            </a:extLst>
          </p:cNvPr>
          <p:cNvCxnSpPr>
            <a:cxnSpLocks/>
            <a:stCxn id="72" idx="2"/>
          </p:cNvCxnSpPr>
          <p:nvPr/>
        </p:nvCxnSpPr>
        <p:spPr>
          <a:xfrm flipH="1">
            <a:off x="4248122" y="3675590"/>
            <a:ext cx="866893"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5" name="직선 연결선 63">
            <a:extLst>
              <a:ext uri="{FF2B5EF4-FFF2-40B4-BE49-F238E27FC236}">
                <a16:creationId xmlns:a16="http://schemas.microsoft.com/office/drawing/2014/main" id="{BB632594-3A03-434E-99E9-6916EA3C22FE}"/>
              </a:ext>
            </a:extLst>
          </p:cNvPr>
          <p:cNvCxnSpPr>
            <a:cxnSpLocks/>
          </p:cNvCxnSpPr>
          <p:nvPr/>
        </p:nvCxnSpPr>
        <p:spPr>
          <a:xfrm flipH="1" flipV="1">
            <a:off x="1804472" y="3677124"/>
            <a:ext cx="1291650" cy="2074"/>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6" name="직선 연결선 64">
            <a:extLst>
              <a:ext uri="{FF2B5EF4-FFF2-40B4-BE49-F238E27FC236}">
                <a16:creationId xmlns:a16="http://schemas.microsoft.com/office/drawing/2014/main" id="{C02FF220-C446-42AB-8B7C-217B42A4E9B3}"/>
              </a:ext>
            </a:extLst>
          </p:cNvPr>
          <p:cNvCxnSpPr/>
          <p:nvPr/>
        </p:nvCxnSpPr>
        <p:spPr>
          <a:xfrm flipV="1">
            <a:off x="1788513" y="3149870"/>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97" name="TextBox 96">
            <a:extLst>
              <a:ext uri="{FF2B5EF4-FFF2-40B4-BE49-F238E27FC236}">
                <a16:creationId xmlns:a16="http://schemas.microsoft.com/office/drawing/2014/main" id="{B9D43BD2-F4E4-4CE8-A832-664BEE51532F}"/>
              </a:ext>
            </a:extLst>
          </p:cNvPr>
          <p:cNvSpPr txBox="1"/>
          <p:nvPr/>
        </p:nvSpPr>
        <p:spPr>
          <a:xfrm>
            <a:off x="5298698" y="3330576"/>
            <a:ext cx="1535588" cy="707886"/>
          </a:xfrm>
          <a:prstGeom prst="rect">
            <a:avLst/>
          </a:prstGeom>
          <a:noFill/>
        </p:spPr>
        <p:txBody>
          <a:bodyPr wrap="square" rtlCol="0">
            <a:spAutoFit/>
          </a:bodyPr>
          <a:lstStyle/>
          <a:p>
            <a:pPr algn="ctr"/>
            <a:r>
              <a:rPr lang="en-US" altLang="ko-KR" sz="2000" b="1" dirty="0"/>
              <a:t>Attaques physiques</a:t>
            </a:r>
            <a:endParaRPr lang="en-JM" altLang="ko-KR" sz="2000" b="1" dirty="0"/>
          </a:p>
        </p:txBody>
      </p:sp>
      <p:sp>
        <p:nvSpPr>
          <p:cNvPr id="98" name="TextBox 97">
            <a:extLst>
              <a:ext uri="{FF2B5EF4-FFF2-40B4-BE49-F238E27FC236}">
                <a16:creationId xmlns:a16="http://schemas.microsoft.com/office/drawing/2014/main" id="{22098A51-9646-462D-8807-182443C6B1A6}"/>
              </a:ext>
            </a:extLst>
          </p:cNvPr>
          <p:cNvSpPr txBox="1"/>
          <p:nvPr/>
        </p:nvSpPr>
        <p:spPr>
          <a:xfrm>
            <a:off x="8140661" y="2815172"/>
            <a:ext cx="679994" cy="276999"/>
          </a:xfrm>
          <a:prstGeom prst="rect">
            <a:avLst/>
          </a:prstGeom>
          <a:noFill/>
        </p:spPr>
        <p:txBody>
          <a:bodyPr wrap="none" rtlCol="0">
            <a:spAutoFit/>
          </a:bodyPr>
          <a:lstStyle/>
          <a:p>
            <a:pPr algn="ctr"/>
            <a:r>
              <a:rPr lang="en-US" altLang="ko-KR" sz="1200" dirty="0"/>
              <a:t>Actives</a:t>
            </a:r>
            <a:endParaRPr lang="ko-KR" altLang="en-US" sz="1200" dirty="0"/>
          </a:p>
        </p:txBody>
      </p:sp>
      <p:sp>
        <p:nvSpPr>
          <p:cNvPr id="99" name="TextBox 98">
            <a:extLst>
              <a:ext uri="{FF2B5EF4-FFF2-40B4-BE49-F238E27FC236}">
                <a16:creationId xmlns:a16="http://schemas.microsoft.com/office/drawing/2014/main" id="{D97FF981-2F27-4954-8799-462D0432BA24}"/>
              </a:ext>
            </a:extLst>
          </p:cNvPr>
          <p:cNvSpPr txBox="1"/>
          <p:nvPr/>
        </p:nvSpPr>
        <p:spPr>
          <a:xfrm>
            <a:off x="8818992" y="1773090"/>
            <a:ext cx="3304111" cy="276999"/>
          </a:xfrm>
          <a:prstGeom prst="rect">
            <a:avLst/>
          </a:prstGeom>
          <a:noFill/>
        </p:spPr>
        <p:txBody>
          <a:bodyPr wrap="none" rtlCol="0">
            <a:spAutoFit/>
          </a:bodyPr>
          <a:lstStyle/>
          <a:p>
            <a:pPr algn="ctr"/>
            <a:r>
              <a:rPr lang="en-US" altLang="ko-KR" sz="1200" dirty="0" err="1"/>
              <a:t>Déclencher</a:t>
            </a:r>
            <a:r>
              <a:rPr lang="en-US" altLang="ko-KR" sz="1200" dirty="0"/>
              <a:t> </a:t>
            </a:r>
            <a:r>
              <a:rPr lang="en-US" altLang="ko-KR" sz="1200" dirty="0" err="1"/>
              <a:t>une</a:t>
            </a:r>
            <a:r>
              <a:rPr lang="en-US" altLang="ko-KR" sz="1200" dirty="0"/>
              <a:t> </a:t>
            </a:r>
            <a:r>
              <a:rPr lang="en-US" altLang="ko-KR" sz="1200" dirty="0" err="1"/>
              <a:t>alarme</a:t>
            </a:r>
            <a:r>
              <a:rPr lang="en-US" altLang="ko-KR" sz="1200" dirty="0"/>
              <a:t> detection </a:t>
            </a:r>
            <a:r>
              <a:rPr lang="en-US" altLang="ko-KR" sz="1200" dirty="0" err="1"/>
              <a:t>température</a:t>
            </a:r>
            <a:endParaRPr lang="ko-KR" altLang="en-US" sz="1200" dirty="0"/>
          </a:p>
        </p:txBody>
      </p:sp>
      <p:sp>
        <p:nvSpPr>
          <p:cNvPr id="100" name="TextBox 99">
            <a:extLst>
              <a:ext uri="{FF2B5EF4-FFF2-40B4-BE49-F238E27FC236}">
                <a16:creationId xmlns:a16="http://schemas.microsoft.com/office/drawing/2014/main" id="{65B80119-056E-4DA6-A4A8-E2185DB1CABE}"/>
              </a:ext>
            </a:extLst>
          </p:cNvPr>
          <p:cNvSpPr txBox="1"/>
          <p:nvPr/>
        </p:nvSpPr>
        <p:spPr>
          <a:xfrm>
            <a:off x="9222948" y="5299038"/>
            <a:ext cx="2496196" cy="276999"/>
          </a:xfrm>
          <a:prstGeom prst="rect">
            <a:avLst/>
          </a:prstGeom>
          <a:noFill/>
        </p:spPr>
        <p:txBody>
          <a:bodyPr wrap="none" rtlCol="0">
            <a:spAutoFit/>
          </a:bodyPr>
          <a:lstStyle/>
          <a:p>
            <a:pPr algn="ctr"/>
            <a:r>
              <a:rPr lang="en-US" altLang="ko-KR" sz="1200" dirty="0"/>
              <a:t>Cacher </a:t>
            </a:r>
            <a:r>
              <a:rPr lang="en-US" altLang="ko-KR" sz="1200" dirty="0" err="1"/>
              <a:t>une</a:t>
            </a:r>
            <a:r>
              <a:rPr lang="en-US" altLang="ko-KR" sz="1200" dirty="0"/>
              <a:t> </a:t>
            </a:r>
            <a:r>
              <a:rPr lang="en-US" altLang="ko-KR" sz="1200" dirty="0" err="1"/>
              <a:t>partie</a:t>
            </a:r>
            <a:r>
              <a:rPr lang="en-US" altLang="ko-KR" sz="1200" dirty="0"/>
              <a:t> du </a:t>
            </a:r>
            <a:r>
              <a:rPr lang="en-US" altLang="ko-KR" sz="1200" dirty="0" err="1"/>
              <a:t>composant</a:t>
            </a:r>
            <a:endParaRPr lang="ko-KR" altLang="en-US" sz="1200" dirty="0"/>
          </a:p>
        </p:txBody>
      </p:sp>
      <p:sp>
        <p:nvSpPr>
          <p:cNvPr id="101" name="TextBox 100">
            <a:extLst>
              <a:ext uri="{FF2B5EF4-FFF2-40B4-BE49-F238E27FC236}">
                <a16:creationId xmlns:a16="http://schemas.microsoft.com/office/drawing/2014/main" id="{331E7805-1023-48F1-84F5-EC602FA12B20}"/>
              </a:ext>
            </a:extLst>
          </p:cNvPr>
          <p:cNvSpPr txBox="1"/>
          <p:nvPr/>
        </p:nvSpPr>
        <p:spPr>
          <a:xfrm>
            <a:off x="3267039" y="2793396"/>
            <a:ext cx="798617" cy="276999"/>
          </a:xfrm>
          <a:prstGeom prst="rect">
            <a:avLst/>
          </a:prstGeom>
          <a:noFill/>
        </p:spPr>
        <p:txBody>
          <a:bodyPr wrap="none" rtlCol="0">
            <a:spAutoFit/>
          </a:bodyPr>
          <a:lstStyle/>
          <a:p>
            <a:pPr algn="ctr"/>
            <a:r>
              <a:rPr lang="en-US" altLang="ko-KR" sz="1200" dirty="0"/>
              <a:t>Passives</a:t>
            </a:r>
            <a:endParaRPr lang="ko-KR" altLang="en-US" sz="1200" dirty="0"/>
          </a:p>
        </p:txBody>
      </p:sp>
      <p:sp>
        <p:nvSpPr>
          <p:cNvPr id="102" name="TextBox 101">
            <a:extLst>
              <a:ext uri="{FF2B5EF4-FFF2-40B4-BE49-F238E27FC236}">
                <a16:creationId xmlns:a16="http://schemas.microsoft.com/office/drawing/2014/main" id="{5AE82001-3969-4894-B36D-A68997AA9C1C}"/>
              </a:ext>
            </a:extLst>
          </p:cNvPr>
          <p:cNvSpPr txBox="1"/>
          <p:nvPr/>
        </p:nvSpPr>
        <p:spPr>
          <a:xfrm>
            <a:off x="115626" y="1773090"/>
            <a:ext cx="3345788" cy="276999"/>
          </a:xfrm>
          <a:prstGeom prst="rect">
            <a:avLst/>
          </a:prstGeom>
          <a:noFill/>
        </p:spPr>
        <p:txBody>
          <a:bodyPr wrap="none" rtlCol="0">
            <a:spAutoFit/>
          </a:bodyPr>
          <a:lstStyle/>
          <a:p>
            <a:pPr algn="ctr"/>
            <a:r>
              <a:rPr lang="en-US" altLang="ko-KR" sz="1200" dirty="0"/>
              <a:t>Masquage des </a:t>
            </a:r>
            <a:r>
              <a:rPr lang="en-US" altLang="ko-KR" sz="1200" dirty="0" err="1"/>
              <a:t>données</a:t>
            </a:r>
            <a:r>
              <a:rPr lang="en-US" altLang="ko-KR" sz="1200" dirty="0"/>
              <a:t>, partage des </a:t>
            </a:r>
            <a:r>
              <a:rPr lang="en-US" altLang="ko-KR" sz="1200" dirty="0" err="1"/>
              <a:t>données</a:t>
            </a:r>
            <a:endParaRPr lang="ko-KR" altLang="en-US" sz="1200" dirty="0"/>
          </a:p>
        </p:txBody>
      </p:sp>
      <p:sp>
        <p:nvSpPr>
          <p:cNvPr id="103" name="TextBox 102">
            <a:extLst>
              <a:ext uri="{FF2B5EF4-FFF2-40B4-BE49-F238E27FC236}">
                <a16:creationId xmlns:a16="http://schemas.microsoft.com/office/drawing/2014/main" id="{175287E6-884E-4FF7-A687-CC6AA942531C}"/>
              </a:ext>
            </a:extLst>
          </p:cNvPr>
          <p:cNvSpPr txBox="1"/>
          <p:nvPr/>
        </p:nvSpPr>
        <p:spPr>
          <a:xfrm>
            <a:off x="259900" y="5299038"/>
            <a:ext cx="3057248" cy="276999"/>
          </a:xfrm>
          <a:prstGeom prst="rect">
            <a:avLst/>
          </a:prstGeom>
          <a:noFill/>
        </p:spPr>
        <p:txBody>
          <a:bodyPr wrap="none" rtlCol="0">
            <a:spAutoFit/>
          </a:bodyPr>
          <a:lstStyle/>
          <a:p>
            <a:pPr algn="ctr"/>
            <a:r>
              <a:rPr lang="en-US" altLang="ko-KR" sz="1200" dirty="0"/>
              <a:t>Opérations </a:t>
            </a:r>
            <a:r>
              <a:rPr lang="en-US" altLang="ko-KR" sz="1200" dirty="0" err="1"/>
              <a:t>fausses</a:t>
            </a:r>
            <a:r>
              <a:rPr lang="en-US" altLang="ko-KR" sz="1200" dirty="0"/>
              <a:t>, mélange </a:t>
            </a:r>
            <a:r>
              <a:rPr lang="en-US" altLang="ko-KR" sz="1200" dirty="0" err="1"/>
              <a:t>d’opérations</a:t>
            </a:r>
            <a:endParaRPr lang="ko-KR" altLang="en-US" sz="1200" dirty="0"/>
          </a:p>
        </p:txBody>
      </p:sp>
      <p:sp>
        <p:nvSpPr>
          <p:cNvPr id="5" name="Title 1">
            <a:extLst>
              <a:ext uri="{FF2B5EF4-FFF2-40B4-BE49-F238E27FC236}">
                <a16:creationId xmlns:a16="http://schemas.microsoft.com/office/drawing/2014/main" id="{656FAC44-9EC5-9702-3B8E-7B60227A55E0}"/>
              </a:ext>
            </a:extLst>
          </p:cNvPr>
          <p:cNvSpPr txBox="1">
            <a:spLocks/>
          </p:cNvSpPr>
          <p:nvPr/>
        </p:nvSpPr>
        <p:spPr>
          <a:xfrm>
            <a:off x="291420" y="178433"/>
            <a:ext cx="11609159" cy="1304925"/>
          </a:xfrm>
          <a:prstGeom prst="rect">
            <a:avLst/>
          </a:prstGeom>
        </p:spPr>
        <p:txBody>
          <a:bodyPr/>
          <a:lstStyle>
            <a:lvl1pPr algn="r" defTabSz="914400" rtl="0" eaLnBrk="1" latinLnBrk="0" hangingPunct="1">
              <a:lnSpc>
                <a:spcPct val="90000"/>
              </a:lnSpc>
              <a:spcBef>
                <a:spcPct val="0"/>
              </a:spcBef>
              <a:buNone/>
              <a:defRPr lang="en-US" sz="3600" b="0" kern="1200" baseline="0">
                <a:solidFill>
                  <a:schemeClr val="tx1"/>
                </a:solidFill>
                <a:latin typeface="+mj-lt"/>
                <a:ea typeface="+mj-ea"/>
                <a:cs typeface="+mj-cs"/>
              </a:defRPr>
            </a:lvl1pPr>
          </a:lstStyle>
          <a:p>
            <a:r>
              <a:rPr lang="fr-FR" dirty="0"/>
              <a:t>Contremesures</a:t>
            </a:r>
          </a:p>
        </p:txBody>
      </p:sp>
      <p:pic>
        <p:nvPicPr>
          <p:cNvPr id="7" name="Graphic 6" descr="High voltage with solid fill">
            <a:extLst>
              <a:ext uri="{FF2B5EF4-FFF2-40B4-BE49-F238E27FC236}">
                <a16:creationId xmlns:a16="http://schemas.microsoft.com/office/drawing/2014/main" id="{48676B79-F19A-964E-7C19-D2A2461A82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2262" y="3446989"/>
            <a:ext cx="457200" cy="457200"/>
          </a:xfrm>
          <a:prstGeom prst="rect">
            <a:avLst/>
          </a:prstGeom>
        </p:spPr>
      </p:pic>
      <p:pic>
        <p:nvPicPr>
          <p:cNvPr id="9" name="Graphic 8" descr="Stethoscope with solid fill">
            <a:extLst>
              <a:ext uri="{FF2B5EF4-FFF2-40B4-BE49-F238E27FC236}">
                <a16:creationId xmlns:a16="http://schemas.microsoft.com/office/drawing/2014/main" id="{5ABC8C8B-A0A5-3FA4-0E09-DEDA1D3295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4008" y="3446989"/>
            <a:ext cx="457200" cy="457200"/>
          </a:xfrm>
          <a:prstGeom prst="rect">
            <a:avLst/>
          </a:prstGeom>
        </p:spPr>
      </p:pic>
      <p:pic>
        <p:nvPicPr>
          <p:cNvPr id="11" name="Graphic 10" descr="Puzzle pieces with solid fill">
            <a:extLst>
              <a:ext uri="{FF2B5EF4-FFF2-40B4-BE49-F238E27FC236}">
                <a16:creationId xmlns:a16="http://schemas.microsoft.com/office/drawing/2014/main" id="{853F842F-BEB9-D59B-6E44-73C79EF243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9406" y="2338899"/>
            <a:ext cx="526198" cy="526198"/>
          </a:xfrm>
          <a:prstGeom prst="rect">
            <a:avLst/>
          </a:prstGeom>
        </p:spPr>
      </p:pic>
      <p:pic>
        <p:nvPicPr>
          <p:cNvPr id="13" name="Graphic 12" descr="Shuffle with solid fill">
            <a:extLst>
              <a:ext uri="{FF2B5EF4-FFF2-40B4-BE49-F238E27FC236}">
                <a16:creationId xmlns:a16="http://schemas.microsoft.com/office/drawing/2014/main" id="{1C4BAE76-C2FF-9BA7-3BEF-640D407E8D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52916" y="4488505"/>
            <a:ext cx="469065" cy="469065"/>
          </a:xfrm>
          <a:prstGeom prst="rect">
            <a:avLst/>
          </a:prstGeom>
        </p:spPr>
      </p:pic>
      <p:pic>
        <p:nvPicPr>
          <p:cNvPr id="15" name="Graphic 14" descr="Chameleon with solid fill">
            <a:extLst>
              <a:ext uri="{FF2B5EF4-FFF2-40B4-BE49-F238E27FC236}">
                <a16:creationId xmlns:a16="http://schemas.microsoft.com/office/drawing/2014/main" id="{BD94DC3C-A717-9B08-824A-22F9872BEE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33579" y="4460869"/>
            <a:ext cx="508000" cy="508000"/>
          </a:xfrm>
          <a:prstGeom prst="rect">
            <a:avLst/>
          </a:prstGeom>
        </p:spPr>
      </p:pic>
      <p:pic>
        <p:nvPicPr>
          <p:cNvPr id="17" name="Graphic 16" descr="Siren with solid fill">
            <a:extLst>
              <a:ext uri="{FF2B5EF4-FFF2-40B4-BE49-F238E27FC236}">
                <a16:creationId xmlns:a16="http://schemas.microsoft.com/office/drawing/2014/main" id="{6DE51EC4-1C6B-C18C-3CC2-37F8794C25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17036" y="2360435"/>
            <a:ext cx="508000" cy="508000"/>
          </a:xfrm>
          <a:prstGeom prst="rect">
            <a:avLst/>
          </a:prstGeom>
        </p:spPr>
      </p:pic>
      <p:sp>
        <p:nvSpPr>
          <p:cNvPr id="21" name="타원 39">
            <a:extLst>
              <a:ext uri="{FF2B5EF4-FFF2-40B4-BE49-F238E27FC236}">
                <a16:creationId xmlns:a16="http://schemas.microsoft.com/office/drawing/2014/main" id="{745207E3-A6E6-D93D-DE17-7FEF4FC43917}"/>
              </a:ext>
            </a:extLst>
          </p:cNvPr>
          <p:cNvSpPr/>
          <p:nvPr/>
        </p:nvSpPr>
        <p:spPr>
          <a:xfrm>
            <a:off x="3090347" y="3101124"/>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Tree>
    <p:extLst>
      <p:ext uri="{BB962C8B-B14F-4D97-AF65-F5344CB8AC3E}">
        <p14:creationId xmlns:p14="http://schemas.microsoft.com/office/powerpoint/2010/main" val="100695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arn(inVertical)">
                                      <p:cBhvr>
                                        <p:cTn id="7" dur="500"/>
                                        <p:tgtEl>
                                          <p:spTgt spid="88"/>
                                        </p:tgtEl>
                                      </p:cBhvr>
                                    </p:animEffect>
                                  </p:childTnLst>
                                </p:cTn>
                              </p:par>
                              <p:par>
                                <p:cTn id="8" presetID="16" presetClass="entr" presetSubtype="21"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barn(inVertical)">
                                      <p:cBhvr>
                                        <p:cTn id="10" dur="500"/>
                                        <p:tgtEl>
                                          <p:spTgt spid="91"/>
                                        </p:tgtEl>
                                      </p:cBhvr>
                                    </p:animEffect>
                                  </p:childTnLst>
                                </p:cTn>
                              </p:par>
                              <p:par>
                                <p:cTn id="11" presetID="16" presetClass="entr" presetSubtype="21"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barn(inVertical)">
                                      <p:cBhvr>
                                        <p:cTn id="13" dur="500"/>
                                        <p:tgtEl>
                                          <p:spTgt spid="95"/>
                                        </p:tgtEl>
                                      </p:cBhvr>
                                    </p:animEffect>
                                  </p:childTnLst>
                                </p:cTn>
                              </p:par>
                              <p:par>
                                <p:cTn id="14" presetID="16" presetClass="entr" presetSubtype="21"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barn(inVertical)">
                                      <p:cBhvr>
                                        <p:cTn id="16" dur="500"/>
                                        <p:tgtEl>
                                          <p:spTgt spid="9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barn(inVertical)">
                                      <p:cBhvr>
                                        <p:cTn id="19" dur="500"/>
                                        <p:tgtEl>
                                          <p:spTgt spid="10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barn(inVertical)">
                                      <p:cBhvr>
                                        <p:cTn id="22" dur="500"/>
                                        <p:tgtEl>
                                          <p:spTgt spid="103"/>
                                        </p:tgtEl>
                                      </p:cBhvr>
                                    </p:animEffect>
                                  </p:childTnLst>
                                </p:cTn>
                              </p:par>
                              <p:par>
                                <p:cTn id="23" presetID="16" presetClass="entr" presetSubtype="2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barn(inVertical)">
                                      <p:cBhvr>
                                        <p:cTn id="33" dur="500"/>
                                        <p:tgtEl>
                                          <p:spTgt spid="76"/>
                                        </p:tgtEl>
                                      </p:cBhvr>
                                    </p:animEffect>
                                  </p:childTnLst>
                                </p:cTn>
                              </p:par>
                              <p:par>
                                <p:cTn id="34" presetID="16" presetClass="entr" presetSubtype="21" fill="hold"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barn(inVertical)">
                                      <p:cBhvr>
                                        <p:cTn id="36" dur="500"/>
                                        <p:tgtEl>
                                          <p:spTgt spid="79"/>
                                        </p:tgtEl>
                                      </p:cBhvr>
                                    </p:animEffect>
                                  </p:childTnLst>
                                </p:cTn>
                              </p:par>
                              <p:par>
                                <p:cTn id="37" presetID="16" presetClass="entr" presetSubtype="21"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barn(inVertical)">
                                      <p:cBhvr>
                                        <p:cTn id="39" dur="500"/>
                                        <p:tgtEl>
                                          <p:spTgt spid="83"/>
                                        </p:tgtEl>
                                      </p:cBhvr>
                                    </p:animEffect>
                                  </p:childTnLst>
                                </p:cTn>
                              </p:par>
                              <p:par>
                                <p:cTn id="40" presetID="16" presetClass="entr" presetSubtype="21" fill="hold"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barn(inVertical)">
                                      <p:cBhvr>
                                        <p:cTn id="42" dur="500"/>
                                        <p:tgtEl>
                                          <p:spTgt spid="84"/>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barn(inVertical)">
                                      <p:cBhvr>
                                        <p:cTn id="45" dur="500"/>
                                        <p:tgtEl>
                                          <p:spTgt spid="99"/>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barn(inVertical)">
                                      <p:cBhvr>
                                        <p:cTn id="48" dur="500"/>
                                        <p:tgtEl>
                                          <p:spTgt spid="100"/>
                                        </p:tgtEl>
                                      </p:cBhvr>
                                    </p:animEffect>
                                  </p:childTnLst>
                                </p:cTn>
                              </p:par>
                              <p:par>
                                <p:cTn id="49" presetID="16" presetClass="entr" presetSubtype="21"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arn(inVertical)">
                                      <p:cBhvr>
                                        <p:cTn id="51" dur="500"/>
                                        <p:tgtEl>
                                          <p:spTgt spid="15"/>
                                        </p:tgtEl>
                                      </p:cBhvr>
                                    </p:animEffect>
                                  </p:childTnLst>
                                </p:cTn>
                              </p:par>
                              <p:par>
                                <p:cTn id="52" presetID="16" presetClass="entr" presetSubtype="21"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arn(inVertical)">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2" grpId="0"/>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0B10-1E78-42AD-B41B-13C0928212FA}"/>
              </a:ext>
            </a:extLst>
          </p:cNvPr>
          <p:cNvSpPr>
            <a:spLocks noGrp="1"/>
          </p:cNvSpPr>
          <p:nvPr>
            <p:ph type="title"/>
          </p:nvPr>
        </p:nvSpPr>
        <p:spPr/>
        <p:txBody>
          <a:bodyPr/>
          <a:lstStyle/>
          <a:p>
            <a:r>
              <a:rPr lang="en-US" dirty="0"/>
              <a:t>Organisation des équipes en attaques et </a:t>
            </a:r>
            <a:r>
              <a:rPr lang="en-US" dirty="0" err="1"/>
              <a:t>sécurité</a:t>
            </a:r>
            <a:r>
              <a:rPr lang="en-US" dirty="0"/>
              <a:t> chez ST</a:t>
            </a:r>
          </a:p>
        </p:txBody>
      </p:sp>
      <p:pic>
        <p:nvPicPr>
          <p:cNvPr id="10" name="Picture Placeholder 9" descr="A group of people holding blocks with letters&#10;&#10;Description automatically generated">
            <a:extLst>
              <a:ext uri="{FF2B5EF4-FFF2-40B4-BE49-F238E27FC236}">
                <a16:creationId xmlns:a16="http://schemas.microsoft.com/office/drawing/2014/main" id="{950176A3-FDA4-3652-B99A-2880DBE0207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016" b="12016"/>
          <a:stretch>
            <a:fillRect/>
          </a:stretch>
        </p:blipFill>
        <p:spPr/>
      </p:pic>
    </p:spTree>
    <p:extLst>
      <p:ext uri="{BB962C8B-B14F-4D97-AF65-F5344CB8AC3E}">
        <p14:creationId xmlns:p14="http://schemas.microsoft.com/office/powerpoint/2010/main" val="1438899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83DC7-CDCE-49DA-BAA3-66FE9ABFBA6E}"/>
              </a:ext>
            </a:extLst>
          </p:cNvPr>
          <p:cNvSpPr>
            <a:spLocks noGrp="1"/>
          </p:cNvSpPr>
          <p:nvPr>
            <p:ph type="title"/>
          </p:nvPr>
        </p:nvSpPr>
        <p:spPr>
          <a:xfrm>
            <a:off x="300037" y="-1"/>
            <a:ext cx="11609159" cy="1304925"/>
          </a:xfrm>
        </p:spPr>
        <p:txBody>
          <a:bodyPr anchor="ctr"/>
          <a:lstStyle/>
          <a:p>
            <a:pPr>
              <a:spcAft>
                <a:spcPct val="0"/>
              </a:spcAft>
            </a:pPr>
            <a:r>
              <a:rPr lang="fr-FR" dirty="0">
                <a:latin typeface="Arial" panose="020B0604020202020204" pitchFamily="34" charset="0"/>
              </a:rPr>
              <a:t>Organisation</a:t>
            </a:r>
            <a:endParaRPr lang="en-US" sz="4000" dirty="0">
              <a:latin typeface="Arial" panose="020B0604020202020204" pitchFamily="34" charset="0"/>
            </a:endParaRPr>
          </a:p>
        </p:txBody>
      </p:sp>
      <p:sp>
        <p:nvSpPr>
          <p:cNvPr id="28" name="Slide Number Placeholder 27">
            <a:extLst>
              <a:ext uri="{FF2B5EF4-FFF2-40B4-BE49-F238E27FC236}">
                <a16:creationId xmlns:a16="http://schemas.microsoft.com/office/drawing/2014/main" id="{9D7F06DA-39CD-4139-8332-23ADB4C7DEF6}"/>
              </a:ext>
            </a:extLst>
          </p:cNvPr>
          <p:cNvSpPr>
            <a:spLocks noGrp="1"/>
          </p:cNvSpPr>
          <p:nvPr>
            <p:ph type="sldNum" sz="quarter" idx="12"/>
          </p:nvPr>
        </p:nvSpPr>
        <p:spPr/>
        <p:txBody>
          <a:bodyPr/>
          <a:lstStyle/>
          <a:p>
            <a:fld id="{62A42E78-4FE3-4E16-9FB9-64A349BFE3FC}" type="slidenum">
              <a:rPr lang="en-US" smtClean="0"/>
              <a:pPr/>
              <a:t>28</a:t>
            </a:fld>
            <a:endParaRPr lang="en-US" dirty="0"/>
          </a:p>
        </p:txBody>
      </p:sp>
      <p:sp>
        <p:nvSpPr>
          <p:cNvPr id="2" name="Rectangle: Rounded Corners 1">
            <a:extLst>
              <a:ext uri="{FF2B5EF4-FFF2-40B4-BE49-F238E27FC236}">
                <a16:creationId xmlns:a16="http://schemas.microsoft.com/office/drawing/2014/main" id="{41E00A3E-E1D8-3413-7AB4-576EDCED637B}"/>
              </a:ext>
            </a:extLst>
          </p:cNvPr>
          <p:cNvSpPr/>
          <p:nvPr/>
        </p:nvSpPr>
        <p:spPr>
          <a:xfrm>
            <a:off x="5970655" y="4212746"/>
            <a:ext cx="1530626" cy="67586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fr-FR" dirty="0" err="1">
                <a:solidFill>
                  <a:schemeClr val="bg1"/>
                </a:solidFill>
              </a:rPr>
              <a:t>Architects</a:t>
            </a:r>
            <a:endParaRPr lang="en-US" dirty="0" err="1">
              <a:solidFill>
                <a:schemeClr val="bg1"/>
              </a:solidFill>
            </a:endParaRPr>
          </a:p>
        </p:txBody>
      </p:sp>
      <p:sp>
        <p:nvSpPr>
          <p:cNvPr id="5" name="Rectangle: Rounded Corners 4">
            <a:extLst>
              <a:ext uri="{FF2B5EF4-FFF2-40B4-BE49-F238E27FC236}">
                <a16:creationId xmlns:a16="http://schemas.microsoft.com/office/drawing/2014/main" id="{FE8A2771-026D-CC68-9A02-005BBBD3799C}"/>
              </a:ext>
            </a:extLst>
          </p:cNvPr>
          <p:cNvSpPr/>
          <p:nvPr/>
        </p:nvSpPr>
        <p:spPr>
          <a:xfrm>
            <a:off x="4431413" y="2307329"/>
            <a:ext cx="1530626" cy="6758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fr-FR" dirty="0">
                <a:solidFill>
                  <a:schemeClr val="accent4">
                    <a:lumMod val="50000"/>
                  </a:schemeClr>
                </a:solidFill>
              </a:rPr>
              <a:t>Designers</a:t>
            </a:r>
            <a:endParaRPr lang="en-US" dirty="0" err="1">
              <a:solidFill>
                <a:schemeClr val="accent4">
                  <a:lumMod val="50000"/>
                </a:schemeClr>
              </a:solidFill>
            </a:endParaRPr>
          </a:p>
        </p:txBody>
      </p:sp>
      <p:sp>
        <p:nvSpPr>
          <p:cNvPr id="6" name="Rectangle: Rounded Corners 5">
            <a:extLst>
              <a:ext uri="{FF2B5EF4-FFF2-40B4-BE49-F238E27FC236}">
                <a16:creationId xmlns:a16="http://schemas.microsoft.com/office/drawing/2014/main" id="{005A0934-96DB-C33C-FF2E-ACC8C2E1DD6B}"/>
              </a:ext>
            </a:extLst>
          </p:cNvPr>
          <p:cNvSpPr/>
          <p:nvPr/>
        </p:nvSpPr>
        <p:spPr>
          <a:xfrm>
            <a:off x="1880367" y="3536886"/>
            <a:ext cx="1530626" cy="6758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fr-FR" dirty="0">
                <a:solidFill>
                  <a:schemeClr val="bg1"/>
                </a:solidFill>
              </a:rPr>
              <a:t>Verif</a:t>
            </a:r>
            <a:endParaRPr lang="en-US" dirty="0" err="1">
              <a:solidFill>
                <a:schemeClr val="bg1"/>
              </a:solidFill>
            </a:endParaRPr>
          </a:p>
        </p:txBody>
      </p:sp>
      <p:sp>
        <p:nvSpPr>
          <p:cNvPr id="7" name="Rectangle: Rounded Corners 6">
            <a:extLst>
              <a:ext uri="{FF2B5EF4-FFF2-40B4-BE49-F238E27FC236}">
                <a16:creationId xmlns:a16="http://schemas.microsoft.com/office/drawing/2014/main" id="{88D25382-E84C-278F-A032-17F7150F0CF4}"/>
              </a:ext>
            </a:extLst>
          </p:cNvPr>
          <p:cNvSpPr/>
          <p:nvPr/>
        </p:nvSpPr>
        <p:spPr>
          <a:xfrm>
            <a:off x="7492665" y="2307329"/>
            <a:ext cx="1530626" cy="6758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fr-FR" dirty="0" err="1">
                <a:solidFill>
                  <a:schemeClr val="bg1"/>
                </a:solidFill>
              </a:rPr>
              <a:t>CSLab</a:t>
            </a:r>
            <a:endParaRPr lang="en-US" dirty="0" err="1">
              <a:solidFill>
                <a:schemeClr val="bg1"/>
              </a:solidFill>
            </a:endParaRPr>
          </a:p>
        </p:txBody>
      </p:sp>
      <p:pic>
        <p:nvPicPr>
          <p:cNvPr id="9" name="Graphic 8" descr="Blueprint with solid fill">
            <a:extLst>
              <a:ext uri="{FF2B5EF4-FFF2-40B4-BE49-F238E27FC236}">
                <a16:creationId xmlns:a16="http://schemas.microsoft.com/office/drawing/2014/main" id="{F19BDE25-1C20-08A2-B45F-C95923DB13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5022" y="1931093"/>
            <a:ext cx="566530" cy="566530"/>
          </a:xfrm>
          <a:prstGeom prst="rect">
            <a:avLst/>
          </a:prstGeom>
        </p:spPr>
      </p:pic>
      <p:pic>
        <p:nvPicPr>
          <p:cNvPr id="11" name="Graphic 10" descr="Lightning bolt with solid fill">
            <a:extLst>
              <a:ext uri="{FF2B5EF4-FFF2-40B4-BE49-F238E27FC236}">
                <a16:creationId xmlns:a16="http://schemas.microsoft.com/office/drawing/2014/main" id="{4319451A-C76E-79D1-33FC-9CD3E4352D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5785" y="1974369"/>
            <a:ext cx="566531" cy="566531"/>
          </a:xfrm>
          <a:prstGeom prst="rect">
            <a:avLst/>
          </a:prstGeom>
        </p:spPr>
      </p:pic>
      <p:pic>
        <p:nvPicPr>
          <p:cNvPr id="13" name="Graphic 12" descr="Crane with solid fill">
            <a:extLst>
              <a:ext uri="{FF2B5EF4-FFF2-40B4-BE49-F238E27FC236}">
                <a16:creationId xmlns:a16="http://schemas.microsoft.com/office/drawing/2014/main" id="{2F6B7F5D-2344-272B-E0C5-5CE6722EA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21603" y="3870956"/>
            <a:ext cx="569843" cy="569843"/>
          </a:xfrm>
          <a:prstGeom prst="rect">
            <a:avLst/>
          </a:prstGeom>
        </p:spPr>
      </p:pic>
      <p:pic>
        <p:nvPicPr>
          <p:cNvPr id="19" name="Graphic 18" descr="Checklist with solid fill">
            <a:extLst>
              <a:ext uri="{FF2B5EF4-FFF2-40B4-BE49-F238E27FC236}">
                <a16:creationId xmlns:a16="http://schemas.microsoft.com/office/drawing/2014/main" id="{479127FA-1FEF-64B6-4570-D115A083D1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47166" y="3197088"/>
            <a:ext cx="569844" cy="569844"/>
          </a:xfrm>
          <a:prstGeom prst="rect">
            <a:avLst/>
          </a:prstGeom>
        </p:spPr>
      </p:pic>
      <p:cxnSp>
        <p:nvCxnSpPr>
          <p:cNvPr id="21" name="Straight Arrow Connector 20">
            <a:extLst>
              <a:ext uri="{FF2B5EF4-FFF2-40B4-BE49-F238E27FC236}">
                <a16:creationId xmlns:a16="http://schemas.microsoft.com/office/drawing/2014/main" id="{9DD72C46-A45A-CBDE-B712-CDBB42552CCC}"/>
              </a:ext>
            </a:extLst>
          </p:cNvPr>
          <p:cNvCxnSpPr>
            <a:stCxn id="2" idx="0"/>
            <a:endCxn id="5" idx="2"/>
          </p:cNvCxnSpPr>
          <p:nvPr/>
        </p:nvCxnSpPr>
        <p:spPr>
          <a:xfrm flipH="1" flipV="1">
            <a:off x="5196726" y="2983189"/>
            <a:ext cx="1539242" cy="1229557"/>
          </a:xfrm>
          <a:prstGeom prst="straightConnector1">
            <a:avLst/>
          </a:prstGeom>
          <a:ln w="22225">
            <a:solidFill>
              <a:schemeClr val="accent3"/>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DA1497-9610-00AF-81E1-49BD32FF03F6}"/>
              </a:ext>
            </a:extLst>
          </p:cNvPr>
          <p:cNvCxnSpPr>
            <a:cxnSpLocks/>
            <a:stCxn id="2" idx="0"/>
            <a:endCxn id="7" idx="2"/>
          </p:cNvCxnSpPr>
          <p:nvPr/>
        </p:nvCxnSpPr>
        <p:spPr>
          <a:xfrm flipV="1">
            <a:off x="6735968" y="2983189"/>
            <a:ext cx="1522010" cy="1229557"/>
          </a:xfrm>
          <a:prstGeom prst="straightConnector1">
            <a:avLst/>
          </a:prstGeom>
          <a:ln w="22225">
            <a:solidFill>
              <a:schemeClr val="accent3"/>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992B98E-4960-42C4-F1C7-D493DAB1B109}"/>
              </a:ext>
            </a:extLst>
          </p:cNvPr>
          <p:cNvCxnSpPr>
            <a:cxnSpLocks/>
            <a:stCxn id="2" idx="0"/>
            <a:endCxn id="6" idx="3"/>
          </p:cNvCxnSpPr>
          <p:nvPr/>
        </p:nvCxnSpPr>
        <p:spPr>
          <a:xfrm flipH="1" flipV="1">
            <a:off x="3410993" y="3874816"/>
            <a:ext cx="3324975" cy="337930"/>
          </a:xfrm>
          <a:prstGeom prst="straightConnector1">
            <a:avLst/>
          </a:prstGeom>
          <a:ln w="22225">
            <a:solidFill>
              <a:schemeClr val="accent3"/>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475B45C-6239-55F9-4528-304EDF57E4EC}"/>
              </a:ext>
            </a:extLst>
          </p:cNvPr>
          <p:cNvSpPr txBox="1"/>
          <p:nvPr/>
        </p:nvSpPr>
        <p:spPr>
          <a:xfrm>
            <a:off x="7592725" y="3247206"/>
            <a:ext cx="2183297" cy="584775"/>
          </a:xfrm>
          <a:prstGeom prst="rect">
            <a:avLst/>
          </a:prstGeom>
          <a:noFill/>
        </p:spPr>
        <p:txBody>
          <a:bodyPr wrap="square" rtlCol="0">
            <a:spAutoFit/>
          </a:bodyPr>
          <a:lstStyle/>
          <a:p>
            <a:pPr algn="ctr"/>
            <a:r>
              <a:rPr lang="fr-FR" sz="1600" dirty="0">
                <a:solidFill>
                  <a:schemeClr val="accent3"/>
                </a:solidFill>
              </a:rPr>
              <a:t>IPDOS + python model </a:t>
            </a:r>
            <a:r>
              <a:rPr lang="fr-FR" sz="1600" dirty="0" err="1">
                <a:solidFill>
                  <a:schemeClr val="accent3"/>
                </a:solidFill>
              </a:rPr>
              <a:t>with</a:t>
            </a:r>
            <a:r>
              <a:rPr lang="fr-FR" sz="1600" dirty="0">
                <a:solidFill>
                  <a:schemeClr val="accent3"/>
                </a:solidFill>
              </a:rPr>
              <a:t> </a:t>
            </a:r>
            <a:r>
              <a:rPr lang="fr-FR" sz="1600" dirty="0" err="1">
                <a:solidFill>
                  <a:schemeClr val="accent3"/>
                </a:solidFill>
              </a:rPr>
              <a:t>toggles</a:t>
            </a:r>
            <a:endParaRPr lang="en-US" sz="1600" dirty="0" err="1">
              <a:solidFill>
                <a:schemeClr val="accent3"/>
              </a:solidFill>
            </a:endParaRPr>
          </a:p>
        </p:txBody>
      </p:sp>
      <p:sp>
        <p:nvSpPr>
          <p:cNvPr id="31" name="TextBox 30">
            <a:extLst>
              <a:ext uri="{FF2B5EF4-FFF2-40B4-BE49-F238E27FC236}">
                <a16:creationId xmlns:a16="http://schemas.microsoft.com/office/drawing/2014/main" id="{7732D13E-4FF0-EF47-D867-82368645CA41}"/>
              </a:ext>
            </a:extLst>
          </p:cNvPr>
          <p:cNvSpPr txBox="1"/>
          <p:nvPr/>
        </p:nvSpPr>
        <p:spPr>
          <a:xfrm>
            <a:off x="3545505" y="3244498"/>
            <a:ext cx="2466562" cy="584775"/>
          </a:xfrm>
          <a:prstGeom prst="rect">
            <a:avLst/>
          </a:prstGeom>
          <a:noFill/>
        </p:spPr>
        <p:txBody>
          <a:bodyPr wrap="square" rtlCol="0">
            <a:spAutoFit/>
          </a:bodyPr>
          <a:lstStyle/>
          <a:p>
            <a:pPr algn="ctr"/>
            <a:r>
              <a:rPr lang="fr-FR" sz="1600" dirty="0">
                <a:solidFill>
                  <a:schemeClr val="accent3"/>
                </a:solidFill>
              </a:rPr>
              <a:t>IPDOS + </a:t>
            </a:r>
            <a:r>
              <a:rPr lang="fr-FR" sz="1600" dirty="0" err="1">
                <a:solidFill>
                  <a:schemeClr val="accent3"/>
                </a:solidFill>
              </a:rPr>
              <a:t>pedagodic</a:t>
            </a:r>
            <a:r>
              <a:rPr lang="fr-FR" sz="1600" dirty="0">
                <a:solidFill>
                  <a:schemeClr val="accent3"/>
                </a:solidFill>
              </a:rPr>
              <a:t> python model (</a:t>
            </a:r>
            <a:r>
              <a:rPr lang="fr-FR" sz="1600" dirty="0" err="1">
                <a:solidFill>
                  <a:schemeClr val="accent3"/>
                </a:solidFill>
              </a:rPr>
              <a:t>reference</a:t>
            </a:r>
            <a:r>
              <a:rPr lang="fr-FR" sz="1600" dirty="0">
                <a:solidFill>
                  <a:schemeClr val="accent3"/>
                </a:solidFill>
              </a:rPr>
              <a:t>)</a:t>
            </a:r>
            <a:endParaRPr lang="en-US" sz="1600" dirty="0" err="1">
              <a:solidFill>
                <a:schemeClr val="accent3"/>
              </a:solidFill>
            </a:endParaRPr>
          </a:p>
        </p:txBody>
      </p:sp>
      <p:cxnSp>
        <p:nvCxnSpPr>
          <p:cNvPr id="36" name="Straight Arrow Connector 35">
            <a:extLst>
              <a:ext uri="{FF2B5EF4-FFF2-40B4-BE49-F238E27FC236}">
                <a16:creationId xmlns:a16="http://schemas.microsoft.com/office/drawing/2014/main" id="{3506D64B-EFA6-9824-2DB8-5E24DD4C087F}"/>
              </a:ext>
            </a:extLst>
          </p:cNvPr>
          <p:cNvCxnSpPr>
            <a:stCxn id="5" idx="3"/>
            <a:endCxn id="7" idx="1"/>
          </p:cNvCxnSpPr>
          <p:nvPr/>
        </p:nvCxnSpPr>
        <p:spPr>
          <a:xfrm>
            <a:off x="5962039" y="2645259"/>
            <a:ext cx="1530626" cy="0"/>
          </a:xfrm>
          <a:prstGeom prst="straightConnector1">
            <a:avLst/>
          </a:prstGeom>
          <a:ln w="19050">
            <a:solidFill>
              <a:schemeClr val="accent4">
                <a:lumMod val="50000"/>
              </a:schemeClr>
            </a:solidFill>
            <a:headEnd type="none" w="lg" len="lg"/>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B566734F-F63A-0772-9FB5-232CFC84E4E1}"/>
              </a:ext>
            </a:extLst>
          </p:cNvPr>
          <p:cNvSpPr txBox="1"/>
          <p:nvPr/>
        </p:nvSpPr>
        <p:spPr>
          <a:xfrm>
            <a:off x="5957730" y="2006542"/>
            <a:ext cx="1522011" cy="584775"/>
          </a:xfrm>
          <a:prstGeom prst="rect">
            <a:avLst/>
          </a:prstGeom>
          <a:noFill/>
        </p:spPr>
        <p:txBody>
          <a:bodyPr wrap="square" rtlCol="0">
            <a:spAutoFit/>
          </a:bodyPr>
          <a:lstStyle/>
          <a:p>
            <a:pPr algn="ctr"/>
            <a:r>
              <a:rPr lang="fr-FR" sz="1600" dirty="0">
                <a:solidFill>
                  <a:schemeClr val="accent4">
                    <a:lumMod val="50000"/>
                  </a:schemeClr>
                </a:solidFill>
              </a:rPr>
              <a:t>Traces</a:t>
            </a:r>
          </a:p>
          <a:p>
            <a:pPr algn="ctr"/>
            <a:r>
              <a:rPr lang="fr-FR" sz="1600" dirty="0" err="1">
                <a:solidFill>
                  <a:schemeClr val="accent4">
                    <a:lumMod val="50000"/>
                  </a:schemeClr>
                </a:solidFill>
              </a:rPr>
              <a:t>cdg</a:t>
            </a:r>
            <a:r>
              <a:rPr lang="fr-FR" sz="1600" dirty="0">
                <a:solidFill>
                  <a:schemeClr val="accent4">
                    <a:lumMod val="50000"/>
                  </a:schemeClr>
                </a:solidFill>
              </a:rPr>
              <a:t> / </a:t>
            </a:r>
            <a:r>
              <a:rPr lang="fr-FR" sz="1600" dirty="0" err="1">
                <a:solidFill>
                  <a:schemeClr val="accent4">
                    <a:lumMod val="50000"/>
                  </a:schemeClr>
                </a:solidFill>
              </a:rPr>
              <a:t>toylib</a:t>
            </a:r>
            <a:endParaRPr lang="en-US" sz="1600" dirty="0" err="1">
              <a:solidFill>
                <a:schemeClr val="accent4">
                  <a:lumMod val="50000"/>
                </a:schemeClr>
              </a:solidFill>
            </a:endParaRPr>
          </a:p>
        </p:txBody>
      </p:sp>
      <p:cxnSp>
        <p:nvCxnSpPr>
          <p:cNvPr id="38" name="Straight Arrow Connector 37">
            <a:extLst>
              <a:ext uri="{FF2B5EF4-FFF2-40B4-BE49-F238E27FC236}">
                <a16:creationId xmlns:a16="http://schemas.microsoft.com/office/drawing/2014/main" id="{FE78D324-8E04-5D95-4255-48DA128F3244}"/>
              </a:ext>
            </a:extLst>
          </p:cNvPr>
          <p:cNvCxnSpPr>
            <a:cxnSpLocks/>
            <a:stCxn id="5" idx="1"/>
            <a:endCxn id="6" idx="0"/>
          </p:cNvCxnSpPr>
          <p:nvPr/>
        </p:nvCxnSpPr>
        <p:spPr>
          <a:xfrm flipH="1">
            <a:off x="2645680" y="2645259"/>
            <a:ext cx="1785733" cy="891627"/>
          </a:xfrm>
          <a:prstGeom prst="straightConnector1">
            <a:avLst/>
          </a:prstGeom>
          <a:ln w="19050">
            <a:solidFill>
              <a:schemeClr val="accent4">
                <a:lumMod val="50000"/>
              </a:schemeClr>
            </a:solidFill>
            <a:headEnd type="none" w="lg" len="lg"/>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EA9DFCD-8ED7-D67B-2073-868CB9FF5974}"/>
              </a:ext>
            </a:extLst>
          </p:cNvPr>
          <p:cNvSpPr txBox="1"/>
          <p:nvPr/>
        </p:nvSpPr>
        <p:spPr>
          <a:xfrm>
            <a:off x="2199610" y="2566770"/>
            <a:ext cx="1785733" cy="584775"/>
          </a:xfrm>
          <a:prstGeom prst="rect">
            <a:avLst/>
          </a:prstGeom>
          <a:noFill/>
          <a:ln>
            <a:noFill/>
          </a:ln>
        </p:spPr>
        <p:txBody>
          <a:bodyPr wrap="square" rtlCol="0">
            <a:spAutoFit/>
          </a:bodyPr>
          <a:lstStyle/>
          <a:p>
            <a:pPr algn="ctr"/>
            <a:r>
              <a:rPr lang="fr-FR" sz="1600" dirty="0">
                <a:solidFill>
                  <a:schemeClr val="accent4">
                    <a:lumMod val="50000"/>
                  </a:schemeClr>
                </a:solidFill>
              </a:rPr>
              <a:t>Design </a:t>
            </a:r>
            <a:r>
              <a:rPr lang="fr-FR" sz="1600" dirty="0" err="1">
                <a:solidFill>
                  <a:schemeClr val="accent4">
                    <a:lumMod val="50000"/>
                  </a:schemeClr>
                </a:solidFill>
              </a:rPr>
              <a:t>spec</a:t>
            </a:r>
            <a:r>
              <a:rPr lang="fr-FR" sz="1600" dirty="0">
                <a:solidFill>
                  <a:schemeClr val="accent4">
                    <a:lumMod val="50000"/>
                  </a:schemeClr>
                </a:solidFill>
              </a:rPr>
              <a:t> </a:t>
            </a:r>
          </a:p>
          <a:p>
            <a:pPr algn="ctr"/>
            <a:r>
              <a:rPr lang="fr-FR" sz="1600" dirty="0">
                <a:solidFill>
                  <a:schemeClr val="accent4">
                    <a:lumMod val="50000"/>
                  </a:schemeClr>
                </a:solidFill>
              </a:rPr>
              <a:t>+ RTL</a:t>
            </a:r>
            <a:endParaRPr lang="en-US" sz="1600" dirty="0" err="1">
              <a:solidFill>
                <a:schemeClr val="accent4">
                  <a:lumMod val="50000"/>
                </a:schemeClr>
              </a:solidFill>
            </a:endParaRPr>
          </a:p>
        </p:txBody>
      </p:sp>
      <p:sp>
        <p:nvSpPr>
          <p:cNvPr id="42" name="Rectangle 41">
            <a:extLst>
              <a:ext uri="{FF2B5EF4-FFF2-40B4-BE49-F238E27FC236}">
                <a16:creationId xmlns:a16="http://schemas.microsoft.com/office/drawing/2014/main" id="{1E585D5E-6451-8D8C-F679-212FBC048D31}"/>
              </a:ext>
            </a:extLst>
          </p:cNvPr>
          <p:cNvSpPr/>
          <p:nvPr/>
        </p:nvSpPr>
        <p:spPr>
          <a:xfrm>
            <a:off x="915149" y="4346826"/>
            <a:ext cx="3477681" cy="856213"/>
          </a:xfrm>
          <a:prstGeom prst="rect">
            <a:avLst/>
          </a:prstGeom>
          <a:solidFill>
            <a:schemeClr val="tx1"/>
          </a:solid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1"/>
              </a:buClr>
              <a:buFont typeface="Arial" panose="020B0604020202020204" pitchFamily="34" charset="0"/>
              <a:buChar char="•"/>
            </a:pPr>
            <a:r>
              <a:rPr lang="fr-FR" sz="1600" dirty="0" err="1">
                <a:solidFill>
                  <a:schemeClr val="bg1"/>
                </a:solidFill>
              </a:rPr>
              <a:t>Verification</a:t>
            </a:r>
            <a:r>
              <a:rPr lang="fr-FR" sz="1600" dirty="0">
                <a:solidFill>
                  <a:schemeClr val="bg1"/>
                </a:solidFill>
              </a:rPr>
              <a:t> plan (due to EAL6)</a:t>
            </a:r>
          </a:p>
          <a:p>
            <a:pPr marL="285750" indent="-285750">
              <a:buClr>
                <a:schemeClr val="bg1"/>
              </a:buClr>
              <a:buFont typeface="Arial" panose="020B0604020202020204" pitchFamily="34" charset="0"/>
              <a:buChar char="•"/>
            </a:pPr>
            <a:r>
              <a:rPr lang="fr-FR" sz="1600" dirty="0">
                <a:solidFill>
                  <a:schemeClr val="bg1"/>
                </a:solidFill>
              </a:rPr>
              <a:t>Compliance </a:t>
            </a:r>
            <a:r>
              <a:rPr lang="fr-FR" sz="1600" dirty="0" err="1">
                <a:solidFill>
                  <a:schemeClr val="bg1"/>
                </a:solidFill>
              </a:rPr>
              <a:t>between</a:t>
            </a:r>
            <a:r>
              <a:rPr lang="fr-FR" sz="1600" dirty="0">
                <a:solidFill>
                  <a:schemeClr val="bg1"/>
                </a:solidFill>
              </a:rPr>
              <a:t> RTL and IPDOS/python</a:t>
            </a:r>
            <a:endParaRPr lang="en-US" sz="1600" dirty="0" err="1">
              <a:solidFill>
                <a:schemeClr val="bg1"/>
              </a:solidFill>
            </a:endParaRPr>
          </a:p>
        </p:txBody>
      </p:sp>
      <p:sp>
        <p:nvSpPr>
          <p:cNvPr id="43" name="Rectangle 42">
            <a:extLst>
              <a:ext uri="{FF2B5EF4-FFF2-40B4-BE49-F238E27FC236}">
                <a16:creationId xmlns:a16="http://schemas.microsoft.com/office/drawing/2014/main" id="{CE09D608-21EF-1BE1-E9C8-896AE2C4074B}"/>
              </a:ext>
            </a:extLst>
          </p:cNvPr>
          <p:cNvSpPr/>
          <p:nvPr/>
        </p:nvSpPr>
        <p:spPr>
          <a:xfrm>
            <a:off x="9150117" y="2257634"/>
            <a:ext cx="2665646" cy="814602"/>
          </a:xfrm>
          <a:prstGeom prst="rect">
            <a:avLst/>
          </a:prstGeom>
          <a:solidFill>
            <a:schemeClr val="accent2"/>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1"/>
              </a:buClr>
              <a:buFont typeface="Arial" panose="020B0604020202020204" pitchFamily="34" charset="0"/>
              <a:buChar char="•"/>
            </a:pPr>
            <a:r>
              <a:rPr lang="fr-FR" sz="1600" dirty="0" err="1">
                <a:solidFill>
                  <a:schemeClr val="bg1"/>
                </a:solidFill>
              </a:rPr>
              <a:t>Define</a:t>
            </a:r>
            <a:r>
              <a:rPr lang="fr-FR" sz="1600" dirty="0">
                <a:solidFill>
                  <a:schemeClr val="bg1"/>
                </a:solidFill>
              </a:rPr>
              <a:t> the test plan</a:t>
            </a:r>
          </a:p>
          <a:p>
            <a:pPr marL="285750" indent="-285750">
              <a:buClr>
                <a:schemeClr val="bg1"/>
              </a:buClr>
              <a:buFont typeface="Arial" panose="020B0604020202020204" pitchFamily="34" charset="0"/>
              <a:buChar char="•"/>
            </a:pPr>
            <a:r>
              <a:rPr lang="fr-FR" sz="1600" dirty="0">
                <a:solidFill>
                  <a:schemeClr val="bg1"/>
                </a:solidFill>
              </a:rPr>
              <a:t>Check the </a:t>
            </a:r>
            <a:r>
              <a:rPr lang="fr-FR" sz="1600" dirty="0" err="1">
                <a:solidFill>
                  <a:schemeClr val="bg1"/>
                </a:solidFill>
              </a:rPr>
              <a:t>security</a:t>
            </a:r>
            <a:r>
              <a:rPr lang="fr-FR" sz="1600" dirty="0">
                <a:solidFill>
                  <a:schemeClr val="bg1"/>
                </a:solidFill>
              </a:rPr>
              <a:t> </a:t>
            </a:r>
            <a:r>
              <a:rPr lang="fr-FR" sz="1600" dirty="0" err="1">
                <a:solidFill>
                  <a:schemeClr val="bg1"/>
                </a:solidFill>
              </a:rPr>
              <a:t>with</a:t>
            </a:r>
            <a:r>
              <a:rPr lang="fr-FR" sz="1600" dirty="0">
                <a:solidFill>
                  <a:schemeClr val="bg1"/>
                </a:solidFill>
              </a:rPr>
              <a:t> validation plan</a:t>
            </a:r>
          </a:p>
        </p:txBody>
      </p:sp>
      <p:sp>
        <p:nvSpPr>
          <p:cNvPr id="44" name="Rectangle 43">
            <a:extLst>
              <a:ext uri="{FF2B5EF4-FFF2-40B4-BE49-F238E27FC236}">
                <a16:creationId xmlns:a16="http://schemas.microsoft.com/office/drawing/2014/main" id="{5C0126A0-5274-4DEC-EFE1-DB148260310C}"/>
              </a:ext>
            </a:extLst>
          </p:cNvPr>
          <p:cNvSpPr/>
          <p:nvPr/>
        </p:nvSpPr>
        <p:spPr>
          <a:xfrm>
            <a:off x="4997127" y="5014196"/>
            <a:ext cx="3477682" cy="856213"/>
          </a:xfrm>
          <a:prstGeom prst="rect">
            <a:avLst/>
          </a:prstGeom>
          <a:solidFill>
            <a:schemeClr val="accent3"/>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1"/>
              </a:buClr>
              <a:buFont typeface="Arial" panose="020B0604020202020204" pitchFamily="34" charset="0"/>
              <a:buChar char="•"/>
            </a:pPr>
            <a:r>
              <a:rPr lang="fr-FR" sz="1600" dirty="0">
                <a:solidFill>
                  <a:schemeClr val="bg1"/>
                </a:solidFill>
              </a:rPr>
              <a:t>IPDOS + Python model</a:t>
            </a:r>
          </a:p>
          <a:p>
            <a:pPr marL="285750" indent="-285750">
              <a:buClr>
                <a:schemeClr val="bg1"/>
              </a:buClr>
              <a:buFont typeface="Arial" panose="020B0604020202020204" pitchFamily="34" charset="0"/>
              <a:buChar char="•"/>
            </a:pPr>
            <a:r>
              <a:rPr lang="fr-FR" sz="1600" dirty="0" err="1">
                <a:solidFill>
                  <a:schemeClr val="bg1"/>
                </a:solidFill>
              </a:rPr>
              <a:t>Define</a:t>
            </a:r>
            <a:r>
              <a:rPr lang="fr-FR" sz="1600" dirty="0">
                <a:solidFill>
                  <a:schemeClr val="bg1"/>
                </a:solidFill>
              </a:rPr>
              <a:t> the objectives of </a:t>
            </a:r>
            <a:r>
              <a:rPr lang="fr-FR" sz="1600" dirty="0" err="1">
                <a:solidFill>
                  <a:schemeClr val="bg1"/>
                </a:solidFill>
              </a:rPr>
              <a:t>security</a:t>
            </a:r>
            <a:endParaRPr lang="fr-FR" sz="1600" dirty="0">
              <a:solidFill>
                <a:schemeClr val="bg1"/>
              </a:solidFill>
            </a:endParaRPr>
          </a:p>
        </p:txBody>
      </p:sp>
      <p:sp>
        <p:nvSpPr>
          <p:cNvPr id="46" name="Rectangle 45">
            <a:extLst>
              <a:ext uri="{FF2B5EF4-FFF2-40B4-BE49-F238E27FC236}">
                <a16:creationId xmlns:a16="http://schemas.microsoft.com/office/drawing/2014/main" id="{4FAADC4A-C379-D32C-5586-5780969A8096}"/>
              </a:ext>
            </a:extLst>
          </p:cNvPr>
          <p:cNvSpPr/>
          <p:nvPr/>
        </p:nvSpPr>
        <p:spPr>
          <a:xfrm>
            <a:off x="1863965" y="1556294"/>
            <a:ext cx="3260035" cy="638088"/>
          </a:xfrm>
          <a:prstGeom prst="rect">
            <a:avLst/>
          </a:prstGeom>
          <a:solidFill>
            <a:schemeClr val="accent4"/>
          </a:solidFill>
          <a:ln>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1"/>
              </a:buClr>
              <a:buFont typeface="Arial" panose="020B0604020202020204" pitchFamily="34" charset="0"/>
              <a:buChar char="•"/>
            </a:pPr>
            <a:r>
              <a:rPr lang="fr-FR" sz="1600" dirty="0">
                <a:solidFill>
                  <a:schemeClr val="accent4">
                    <a:lumMod val="50000"/>
                  </a:schemeClr>
                </a:solidFill>
              </a:rPr>
              <a:t>Design specifications + RTL</a:t>
            </a:r>
          </a:p>
          <a:p>
            <a:pPr marL="285750" indent="-285750">
              <a:buClr>
                <a:schemeClr val="bg1"/>
              </a:buClr>
              <a:buFont typeface="Arial" panose="020B0604020202020204" pitchFamily="34" charset="0"/>
              <a:buChar char="•"/>
            </a:pPr>
            <a:r>
              <a:rPr lang="fr-FR" sz="1600" dirty="0">
                <a:solidFill>
                  <a:schemeClr val="accent4">
                    <a:lumMod val="50000"/>
                  </a:schemeClr>
                </a:solidFill>
              </a:rPr>
              <a:t>Flow CDG </a:t>
            </a:r>
            <a:r>
              <a:rPr lang="fr-FR" sz="1600" dirty="0">
                <a:solidFill>
                  <a:schemeClr val="accent4">
                    <a:lumMod val="50000"/>
                  </a:schemeClr>
                </a:solidFill>
                <a:sym typeface="Wingdings" panose="05000000000000000000" pitchFamily="2" charset="2"/>
              </a:rPr>
              <a:t>/ TOYLIB </a:t>
            </a:r>
            <a:endParaRPr lang="fr-FR" sz="1600" dirty="0">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E618568C-642B-A09F-9376-86D32E4AEE5B}"/>
              </a:ext>
            </a:extLst>
          </p:cNvPr>
          <p:cNvCxnSpPr>
            <a:cxnSpLocks/>
            <a:stCxn id="7" idx="0"/>
          </p:cNvCxnSpPr>
          <p:nvPr/>
        </p:nvCxnSpPr>
        <p:spPr>
          <a:xfrm flipV="1">
            <a:off x="8257978" y="1405719"/>
            <a:ext cx="0" cy="901610"/>
          </a:xfrm>
          <a:prstGeom prst="straightConnector1">
            <a:avLst/>
          </a:prstGeom>
          <a:ln w="19050">
            <a:solidFill>
              <a:schemeClr val="accent2"/>
            </a:solidFill>
            <a:headEnd type="none" w="lg" len="lg"/>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484B6DF2-B004-7F7C-09FF-6D1AE7D223F6}"/>
              </a:ext>
            </a:extLst>
          </p:cNvPr>
          <p:cNvSpPr txBox="1"/>
          <p:nvPr/>
        </p:nvSpPr>
        <p:spPr>
          <a:xfrm>
            <a:off x="7399189" y="871645"/>
            <a:ext cx="1717577" cy="584775"/>
          </a:xfrm>
          <a:prstGeom prst="rect">
            <a:avLst/>
          </a:prstGeom>
          <a:noFill/>
        </p:spPr>
        <p:txBody>
          <a:bodyPr wrap="square" rtlCol="0">
            <a:spAutoFit/>
          </a:bodyPr>
          <a:lstStyle/>
          <a:p>
            <a:pPr algn="ctr"/>
            <a:r>
              <a:rPr lang="fr-FR" sz="1600" dirty="0">
                <a:solidFill>
                  <a:schemeClr val="accent2"/>
                </a:solidFill>
              </a:rPr>
              <a:t>Silicium </a:t>
            </a:r>
            <a:r>
              <a:rPr lang="fr-FR" sz="1600" dirty="0" err="1">
                <a:solidFill>
                  <a:schemeClr val="accent2"/>
                </a:solidFill>
              </a:rPr>
              <a:t>measurements</a:t>
            </a:r>
            <a:endParaRPr lang="en-US" sz="1600" dirty="0" err="1">
              <a:solidFill>
                <a:schemeClr val="accent2"/>
              </a:solidFill>
            </a:endParaRPr>
          </a:p>
        </p:txBody>
      </p:sp>
      <p:sp>
        <p:nvSpPr>
          <p:cNvPr id="51" name="Rectangle: Rounded Corners 50">
            <a:extLst>
              <a:ext uri="{FF2B5EF4-FFF2-40B4-BE49-F238E27FC236}">
                <a16:creationId xmlns:a16="http://schemas.microsoft.com/office/drawing/2014/main" id="{520C057E-F0CE-357D-D16A-8C5EA7781AC6}"/>
              </a:ext>
            </a:extLst>
          </p:cNvPr>
          <p:cNvSpPr/>
          <p:nvPr/>
        </p:nvSpPr>
        <p:spPr>
          <a:xfrm>
            <a:off x="9637728" y="4212746"/>
            <a:ext cx="1530626" cy="6758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fr-FR" dirty="0">
                <a:solidFill>
                  <a:schemeClr val="bg1"/>
                </a:solidFill>
              </a:rPr>
              <a:t>Software</a:t>
            </a:r>
            <a:endParaRPr lang="en-US" dirty="0" err="1">
              <a:solidFill>
                <a:schemeClr val="bg1"/>
              </a:solidFill>
            </a:endParaRPr>
          </a:p>
        </p:txBody>
      </p:sp>
      <p:sp>
        <p:nvSpPr>
          <p:cNvPr id="52" name="Rectangle 51">
            <a:extLst>
              <a:ext uri="{FF2B5EF4-FFF2-40B4-BE49-F238E27FC236}">
                <a16:creationId xmlns:a16="http://schemas.microsoft.com/office/drawing/2014/main" id="{C5368D08-5F57-ACFF-73A6-188017392C7D}"/>
              </a:ext>
            </a:extLst>
          </p:cNvPr>
          <p:cNvSpPr/>
          <p:nvPr/>
        </p:nvSpPr>
        <p:spPr>
          <a:xfrm>
            <a:off x="8978774" y="5014196"/>
            <a:ext cx="3008332" cy="1014920"/>
          </a:xfrm>
          <a:prstGeom prst="rect">
            <a:avLst/>
          </a:prstGeom>
          <a:solidFill>
            <a:schemeClr val="accent5"/>
          </a:solid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1"/>
              </a:buClr>
              <a:buFont typeface="Arial" panose="020B0604020202020204" pitchFamily="34" charset="0"/>
              <a:buChar char="•"/>
            </a:pPr>
            <a:r>
              <a:rPr lang="fr-FR" sz="1600" dirty="0">
                <a:solidFill>
                  <a:schemeClr val="bg1"/>
                </a:solidFill>
              </a:rPr>
              <a:t>FPGA </a:t>
            </a:r>
            <a:r>
              <a:rPr lang="fr-FR" sz="1600" dirty="0" err="1">
                <a:solidFill>
                  <a:schemeClr val="bg1"/>
                </a:solidFill>
              </a:rPr>
              <a:t>verification</a:t>
            </a:r>
            <a:endParaRPr lang="fr-FR" sz="1600" dirty="0">
              <a:solidFill>
                <a:schemeClr val="bg1"/>
              </a:solidFill>
            </a:endParaRPr>
          </a:p>
          <a:p>
            <a:pPr marL="285750" indent="-285750">
              <a:buClr>
                <a:schemeClr val="bg1"/>
              </a:buClr>
              <a:buFont typeface="Arial" panose="020B0604020202020204" pitchFamily="34" charset="0"/>
              <a:buChar char="•"/>
            </a:pPr>
            <a:r>
              <a:rPr lang="fr-FR" sz="1600" dirty="0">
                <a:solidFill>
                  <a:schemeClr val="bg1"/>
                </a:solidFill>
              </a:rPr>
              <a:t>Reference </a:t>
            </a:r>
            <a:r>
              <a:rPr lang="fr-FR" sz="1600" dirty="0" err="1">
                <a:solidFill>
                  <a:schemeClr val="bg1"/>
                </a:solidFill>
              </a:rPr>
              <a:t>implementation</a:t>
            </a:r>
            <a:r>
              <a:rPr lang="fr-FR" sz="1600" dirty="0">
                <a:solidFill>
                  <a:schemeClr val="bg1"/>
                </a:solidFill>
              </a:rPr>
              <a:t> for the </a:t>
            </a:r>
            <a:r>
              <a:rPr lang="fr-FR" sz="1600" dirty="0" err="1">
                <a:solidFill>
                  <a:schemeClr val="bg1"/>
                </a:solidFill>
              </a:rPr>
              <a:t>customer</a:t>
            </a:r>
            <a:r>
              <a:rPr lang="fr-FR" sz="1600" dirty="0">
                <a:solidFill>
                  <a:schemeClr val="bg1"/>
                </a:solidFill>
              </a:rPr>
              <a:t> (Thales)</a:t>
            </a:r>
          </a:p>
          <a:p>
            <a:pPr marL="285750" indent="-285750">
              <a:buClr>
                <a:schemeClr val="bg1"/>
              </a:buClr>
              <a:buFont typeface="Arial" panose="020B0604020202020204" pitchFamily="34" charset="0"/>
              <a:buChar char="•"/>
            </a:pPr>
            <a:r>
              <a:rPr lang="fr-FR" sz="1600" dirty="0">
                <a:solidFill>
                  <a:schemeClr val="bg1"/>
                </a:solidFill>
              </a:rPr>
              <a:t>Crypto </a:t>
            </a:r>
            <a:r>
              <a:rPr lang="fr-FR" sz="1600" dirty="0" err="1">
                <a:solidFill>
                  <a:schemeClr val="bg1"/>
                </a:solidFill>
              </a:rPr>
              <a:t>library</a:t>
            </a:r>
            <a:r>
              <a:rPr lang="fr-FR" sz="1600" dirty="0">
                <a:solidFill>
                  <a:schemeClr val="bg1"/>
                </a:solidFill>
              </a:rPr>
              <a:t> (</a:t>
            </a:r>
            <a:r>
              <a:rPr lang="fr-FR" sz="1600" dirty="0" err="1">
                <a:solidFill>
                  <a:schemeClr val="bg1"/>
                </a:solidFill>
              </a:rPr>
              <a:t>Neslib</a:t>
            </a:r>
            <a:r>
              <a:rPr lang="fr-FR" sz="1600" dirty="0">
                <a:solidFill>
                  <a:schemeClr val="bg1"/>
                </a:solidFill>
              </a:rPr>
              <a:t>) </a:t>
            </a:r>
          </a:p>
        </p:txBody>
      </p:sp>
      <p:cxnSp>
        <p:nvCxnSpPr>
          <p:cNvPr id="53" name="Straight Arrow Connector 52">
            <a:extLst>
              <a:ext uri="{FF2B5EF4-FFF2-40B4-BE49-F238E27FC236}">
                <a16:creationId xmlns:a16="http://schemas.microsoft.com/office/drawing/2014/main" id="{6353C29F-45CE-28DD-9FD0-AFB8532E2B3E}"/>
              </a:ext>
            </a:extLst>
          </p:cNvPr>
          <p:cNvCxnSpPr>
            <a:cxnSpLocks/>
            <a:stCxn id="2" idx="3"/>
            <a:endCxn id="51" idx="1"/>
          </p:cNvCxnSpPr>
          <p:nvPr/>
        </p:nvCxnSpPr>
        <p:spPr>
          <a:xfrm>
            <a:off x="7501281" y="4550676"/>
            <a:ext cx="2136447" cy="0"/>
          </a:xfrm>
          <a:prstGeom prst="straightConnector1">
            <a:avLst/>
          </a:prstGeom>
          <a:ln w="22225">
            <a:solidFill>
              <a:schemeClr val="accent3"/>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3F043AC-DAFB-BD0A-CA70-8C93B3FD4C30}"/>
              </a:ext>
            </a:extLst>
          </p:cNvPr>
          <p:cNvSpPr txBox="1"/>
          <p:nvPr/>
        </p:nvSpPr>
        <p:spPr>
          <a:xfrm>
            <a:off x="7551964" y="4008736"/>
            <a:ext cx="2183297" cy="584775"/>
          </a:xfrm>
          <a:prstGeom prst="rect">
            <a:avLst/>
          </a:prstGeom>
          <a:noFill/>
        </p:spPr>
        <p:txBody>
          <a:bodyPr wrap="square" rtlCol="0">
            <a:spAutoFit/>
          </a:bodyPr>
          <a:lstStyle/>
          <a:p>
            <a:pPr algn="ctr"/>
            <a:r>
              <a:rPr lang="fr-FR" sz="1600" dirty="0">
                <a:solidFill>
                  <a:schemeClr val="accent3"/>
                </a:solidFill>
              </a:rPr>
              <a:t>User </a:t>
            </a:r>
            <a:r>
              <a:rPr lang="fr-FR" sz="1600" dirty="0" err="1">
                <a:solidFill>
                  <a:schemeClr val="accent3"/>
                </a:solidFill>
              </a:rPr>
              <a:t>reference</a:t>
            </a:r>
            <a:r>
              <a:rPr lang="fr-FR" sz="1600" dirty="0">
                <a:solidFill>
                  <a:schemeClr val="accent3"/>
                </a:solidFill>
              </a:rPr>
              <a:t> </a:t>
            </a:r>
            <a:r>
              <a:rPr lang="fr-FR" sz="1600" dirty="0" err="1">
                <a:solidFill>
                  <a:schemeClr val="accent3"/>
                </a:solidFill>
              </a:rPr>
              <a:t>manual</a:t>
            </a:r>
            <a:endParaRPr lang="en-US" sz="1600" dirty="0" err="1">
              <a:solidFill>
                <a:schemeClr val="accent3"/>
              </a:solidFill>
            </a:endParaRPr>
          </a:p>
        </p:txBody>
      </p:sp>
      <p:pic>
        <p:nvPicPr>
          <p:cNvPr id="60" name="Graphic 59" descr="Programmer male with solid fill">
            <a:extLst>
              <a:ext uri="{FF2B5EF4-FFF2-40B4-BE49-F238E27FC236}">
                <a16:creationId xmlns:a16="http://schemas.microsoft.com/office/drawing/2014/main" id="{0D6756FA-AA8E-4465-E3FD-0B197B0C01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6992" y="3914668"/>
            <a:ext cx="470566" cy="470566"/>
          </a:xfrm>
          <a:prstGeom prst="rect">
            <a:avLst/>
          </a:prstGeom>
        </p:spPr>
      </p:pic>
      <p:sp>
        <p:nvSpPr>
          <p:cNvPr id="4" name="Oval 3">
            <a:extLst>
              <a:ext uri="{FF2B5EF4-FFF2-40B4-BE49-F238E27FC236}">
                <a16:creationId xmlns:a16="http://schemas.microsoft.com/office/drawing/2014/main" id="{133C66EE-06BA-6743-0CE8-76685B74F21E}"/>
              </a:ext>
            </a:extLst>
          </p:cNvPr>
          <p:cNvSpPr/>
          <p:nvPr/>
        </p:nvSpPr>
        <p:spPr>
          <a:xfrm>
            <a:off x="5816009" y="3914668"/>
            <a:ext cx="1875437" cy="1185845"/>
          </a:xfrm>
          <a:prstGeom prst="ellipse">
            <a:avLst/>
          </a:prstGeom>
          <a:noFill/>
          <a:ln w="19050">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Tree>
    <p:extLst>
      <p:ext uri="{BB962C8B-B14F-4D97-AF65-F5344CB8AC3E}">
        <p14:creationId xmlns:p14="http://schemas.microsoft.com/office/powerpoint/2010/main" val="378636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Vertical)">
                                      <p:cBhvr>
                                        <p:cTn id="16" dur="500"/>
                                        <p:tgtEl>
                                          <p:spTgt spid="31"/>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inVertical)">
                                      <p:cBhvr>
                                        <p:cTn id="24" dur="500"/>
                                        <p:tgtEl>
                                          <p:spTgt spid="41"/>
                                        </p:tgtEl>
                                      </p:cBhvr>
                                    </p:animEffect>
                                  </p:childTnLst>
                                </p:cTn>
                              </p:par>
                              <p:par>
                                <p:cTn id="25" presetID="16" presetClass="entr" presetSubtype="21"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arn(inVertical)">
                                      <p:cBhvr>
                                        <p:cTn id="27" dur="500"/>
                                        <p:tgtEl>
                                          <p:spTgt spid="38"/>
                                        </p:tgtEl>
                                      </p:cBhvr>
                                    </p:animEffect>
                                  </p:childTnLst>
                                </p:cTn>
                              </p:par>
                              <p:par>
                                <p:cTn id="28" presetID="16" presetClass="entr" presetSubtype="21"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barn(inVertical)">
                                      <p:cBhvr>
                                        <p:cTn id="36" dur="500"/>
                                        <p:tgtEl>
                                          <p:spTgt spid="42"/>
                                        </p:tgtEl>
                                      </p:cBhvr>
                                    </p:animEffect>
                                  </p:childTnLst>
                                </p:cTn>
                              </p:par>
                              <p:par>
                                <p:cTn id="37" presetID="16" presetClass="entr" presetSubtype="21"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500"/>
                                        <p:tgtEl>
                                          <p:spTgt spid="7"/>
                                        </p:tgtEl>
                                      </p:cBhvr>
                                    </p:animEffect>
                                  </p:childTnLst>
                                </p:cTn>
                              </p:par>
                              <p:par>
                                <p:cTn id="45" presetID="16" presetClass="entr" presetSubtype="21"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par>
                                <p:cTn id="48" presetID="16" presetClass="entr" presetSubtype="21"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arn(inVertical)">
                                      <p:cBhvr>
                                        <p:cTn id="50" dur="500"/>
                                        <p:tgtEl>
                                          <p:spTgt spid="23"/>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barn(inVertical)">
                                      <p:cBhvr>
                                        <p:cTn id="53" dur="500"/>
                                        <p:tgtEl>
                                          <p:spTgt spid="30"/>
                                        </p:tgtEl>
                                      </p:cBhvr>
                                    </p:animEffect>
                                  </p:childTnLst>
                                </p:cTn>
                              </p:par>
                              <p:par>
                                <p:cTn id="54" presetID="16" presetClass="entr" presetSubtype="21"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arn(inVertical)">
                                      <p:cBhvr>
                                        <p:cTn id="56" dur="500"/>
                                        <p:tgtEl>
                                          <p:spTgt spid="36"/>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arn(inVertical)">
                                      <p:cBhvr>
                                        <p:cTn id="59" dur="500"/>
                                        <p:tgtEl>
                                          <p:spTgt spid="37"/>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arn(inVertical)">
                                      <p:cBhvr>
                                        <p:cTn id="62" dur="500"/>
                                        <p:tgtEl>
                                          <p:spTgt spid="43"/>
                                        </p:tgtEl>
                                      </p:cBhvr>
                                    </p:animEffect>
                                  </p:childTnLst>
                                </p:cTn>
                              </p:par>
                              <p:par>
                                <p:cTn id="63" presetID="16" presetClass="entr" presetSubtype="21"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barn(inVertical)">
                                      <p:cBhvr>
                                        <p:cTn id="65" dur="500"/>
                                        <p:tgtEl>
                                          <p:spTgt spid="47"/>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barn(inVertical)">
                                      <p:cBhvr>
                                        <p:cTn id="68" dur="500"/>
                                        <p:tgtEl>
                                          <p:spTgt spid="50"/>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barn(inVertical)">
                                      <p:cBhvr>
                                        <p:cTn id="73" dur="500"/>
                                        <p:tgtEl>
                                          <p:spTgt spid="53"/>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barn(inVertical)">
                                      <p:cBhvr>
                                        <p:cTn id="76" dur="500"/>
                                        <p:tgtEl>
                                          <p:spTgt spid="56"/>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barn(inVertical)">
                                      <p:cBhvr>
                                        <p:cTn id="79" dur="500"/>
                                        <p:tgtEl>
                                          <p:spTgt spid="51"/>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barn(inVertical)">
                                      <p:cBhvr>
                                        <p:cTn id="82" dur="500"/>
                                        <p:tgtEl>
                                          <p:spTgt spid="52"/>
                                        </p:tgtEl>
                                      </p:cBhvr>
                                    </p:animEffect>
                                  </p:childTnLst>
                                </p:cTn>
                              </p:par>
                              <p:par>
                                <p:cTn id="83" presetID="16" presetClass="entr" presetSubtype="21"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barn(inVertical)">
                                      <p:cBhvr>
                                        <p:cTn id="8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0" grpId="0"/>
      <p:bldP spid="31" grpId="0"/>
      <p:bldP spid="37" grpId="0"/>
      <p:bldP spid="41" grpId="0"/>
      <p:bldP spid="42" grpId="0" animBg="1"/>
      <p:bldP spid="43" grpId="0" animBg="1"/>
      <p:bldP spid="46" grpId="0" animBg="1"/>
      <p:bldP spid="50" grpId="0"/>
      <p:bldP spid="51" grpId="0" animBg="1"/>
      <p:bldP spid="52" grpId="0" animBg="1"/>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B49D3ED-12A5-44AC-B654-9458A5FBEC88}"/>
              </a:ext>
            </a:extLst>
          </p:cNvPr>
          <p:cNvSpPr>
            <a:spLocks noGrp="1"/>
          </p:cNvSpPr>
          <p:nvPr>
            <p:ph type="ctrTitle"/>
          </p:nvPr>
        </p:nvSpPr>
        <p:spPr/>
        <p:txBody>
          <a:bodyPr/>
          <a:lstStyle/>
          <a:p>
            <a:r>
              <a:rPr lang="fr-FR" b="0" dirty="0"/>
              <a:t>Présentation du stage</a:t>
            </a:r>
            <a:endParaRPr lang="en-US" b="0" dirty="0"/>
          </a:p>
        </p:txBody>
      </p:sp>
      <p:sp>
        <p:nvSpPr>
          <p:cNvPr id="16" name="Subtitle 15">
            <a:extLst>
              <a:ext uri="{FF2B5EF4-FFF2-40B4-BE49-F238E27FC236}">
                <a16:creationId xmlns:a16="http://schemas.microsoft.com/office/drawing/2014/main" id="{12613E07-DCF2-4461-AFF5-7A705127F66B}"/>
              </a:ext>
            </a:extLst>
          </p:cNvPr>
          <p:cNvSpPr>
            <a:spLocks noGrp="1"/>
          </p:cNvSpPr>
          <p:nvPr>
            <p:ph type="subTitle" idx="1"/>
          </p:nvPr>
        </p:nvSpPr>
        <p:spPr/>
        <p:txBody>
          <a:bodyPr/>
          <a:lstStyle/>
          <a:p>
            <a:r>
              <a:rPr lang="en-US" dirty="0"/>
              <a:t>Simon Landry</a:t>
            </a:r>
          </a:p>
          <a:p>
            <a:endParaRPr lang="en-US" dirty="0"/>
          </a:p>
        </p:txBody>
      </p:sp>
      <p:pic>
        <p:nvPicPr>
          <p:cNvPr id="2" name="Picture Placeholder 17">
            <a:extLst>
              <a:ext uri="{FF2B5EF4-FFF2-40B4-BE49-F238E27FC236}">
                <a16:creationId xmlns:a16="http://schemas.microsoft.com/office/drawing/2014/main" id="{59E68F32-F4D2-9692-EE4A-CA3DD03E24A3}"/>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4238" r="24238"/>
          <a:stretch>
            <a:fillRect/>
          </a:stretch>
        </p:blipFill>
        <p:spPr>
          <a:xfrm>
            <a:off x="438150" y="0"/>
            <a:ext cx="6281738" cy="6858000"/>
          </a:xfrm>
        </p:spPr>
      </p:pic>
    </p:spTree>
    <p:extLst>
      <p:ext uri="{BB962C8B-B14F-4D97-AF65-F5344CB8AC3E}">
        <p14:creationId xmlns:p14="http://schemas.microsoft.com/office/powerpoint/2010/main" val="2917868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1181C6F6-AB3E-7394-D9CB-70E4B6DC8F6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514" b="9514"/>
          <a:stretch>
            <a:fillRect/>
          </a:stretch>
        </p:blipFill>
        <p:spPr/>
      </p:pic>
      <p:sp>
        <p:nvSpPr>
          <p:cNvPr id="2" name="Title 1">
            <a:extLst>
              <a:ext uri="{FF2B5EF4-FFF2-40B4-BE49-F238E27FC236}">
                <a16:creationId xmlns:a16="http://schemas.microsoft.com/office/drawing/2014/main" id="{A8E50B10-1E78-42AD-B41B-13C0928212FA}"/>
              </a:ext>
            </a:extLst>
          </p:cNvPr>
          <p:cNvSpPr>
            <a:spLocks noGrp="1"/>
          </p:cNvSpPr>
          <p:nvPr>
            <p:ph type="title"/>
          </p:nvPr>
        </p:nvSpPr>
        <p:spPr/>
        <p:txBody>
          <a:bodyPr/>
          <a:lstStyle/>
          <a:p>
            <a:r>
              <a:rPr lang="en-US" dirty="0"/>
              <a:t>La cryptologie, </a:t>
            </a:r>
            <a:r>
              <a:rPr lang="en-US" dirty="0" err="1"/>
              <a:t>c’est</a:t>
            </a:r>
            <a:r>
              <a:rPr lang="en-US" dirty="0"/>
              <a:t> quoi ? </a:t>
            </a:r>
          </a:p>
        </p:txBody>
      </p:sp>
    </p:spTree>
    <p:extLst>
      <p:ext uri="{BB962C8B-B14F-4D97-AF65-F5344CB8AC3E}">
        <p14:creationId xmlns:p14="http://schemas.microsoft.com/office/powerpoint/2010/main" val="803446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83DC7-CDCE-49DA-BAA3-66FE9ABFBA6E}"/>
              </a:ext>
            </a:extLst>
          </p:cNvPr>
          <p:cNvSpPr>
            <a:spLocks noGrp="1"/>
          </p:cNvSpPr>
          <p:nvPr>
            <p:ph type="title"/>
          </p:nvPr>
        </p:nvSpPr>
        <p:spPr>
          <a:xfrm>
            <a:off x="300037" y="-1"/>
            <a:ext cx="11609159" cy="1304925"/>
          </a:xfrm>
        </p:spPr>
        <p:txBody>
          <a:bodyPr anchor="ctr"/>
          <a:lstStyle/>
          <a:p>
            <a:pPr>
              <a:spcAft>
                <a:spcPct val="0"/>
              </a:spcAft>
            </a:pPr>
            <a:r>
              <a:rPr lang="fr-FR" dirty="0">
                <a:latin typeface="Arial" panose="020B0604020202020204" pitchFamily="34" charset="0"/>
              </a:rPr>
              <a:t>Sujet de stage</a:t>
            </a:r>
            <a:endParaRPr lang="en-US" dirty="0">
              <a:latin typeface="Arial" panose="020B0604020202020204" pitchFamily="34" charset="0"/>
            </a:endParaRPr>
          </a:p>
        </p:txBody>
      </p:sp>
      <p:sp>
        <p:nvSpPr>
          <p:cNvPr id="28" name="Slide Number Placeholder 27">
            <a:extLst>
              <a:ext uri="{FF2B5EF4-FFF2-40B4-BE49-F238E27FC236}">
                <a16:creationId xmlns:a16="http://schemas.microsoft.com/office/drawing/2014/main" id="{9D7F06DA-39CD-4139-8332-23ADB4C7DEF6}"/>
              </a:ext>
            </a:extLst>
          </p:cNvPr>
          <p:cNvSpPr>
            <a:spLocks noGrp="1"/>
          </p:cNvSpPr>
          <p:nvPr>
            <p:ph type="sldNum" sz="quarter" idx="12"/>
          </p:nvPr>
        </p:nvSpPr>
        <p:spPr/>
        <p:txBody>
          <a:bodyPr/>
          <a:lstStyle/>
          <a:p>
            <a:fld id="{62A42E78-4FE3-4E16-9FB9-64A349BFE3FC}" type="slidenum">
              <a:rPr lang="en-US" smtClean="0"/>
              <a:pPr/>
              <a:t>30</a:t>
            </a:fld>
            <a:endParaRPr lang="en-US" dirty="0"/>
          </a:p>
        </p:txBody>
      </p:sp>
      <p:sp>
        <p:nvSpPr>
          <p:cNvPr id="6" name="TextBox 5">
            <a:extLst>
              <a:ext uri="{FF2B5EF4-FFF2-40B4-BE49-F238E27FC236}">
                <a16:creationId xmlns:a16="http://schemas.microsoft.com/office/drawing/2014/main" id="{170C6E84-A659-2957-97B9-CE485ADECE32}"/>
              </a:ext>
            </a:extLst>
          </p:cNvPr>
          <p:cNvSpPr txBox="1"/>
          <p:nvPr/>
        </p:nvSpPr>
        <p:spPr>
          <a:xfrm>
            <a:off x="2043531" y="1474505"/>
            <a:ext cx="2402958" cy="1569660"/>
          </a:xfrm>
          <a:prstGeom prst="rect">
            <a:avLst/>
          </a:prstGeom>
          <a:noFill/>
        </p:spPr>
        <p:txBody>
          <a:bodyPr wrap="square">
            <a:spAutoFit/>
          </a:bodyPr>
          <a:lstStyle/>
          <a:p>
            <a:pPr algn="ctr"/>
            <a:r>
              <a:rPr lang="fr-FR" sz="1600" b="0" i="0" dirty="0">
                <a:solidFill>
                  <a:srgbClr val="000000"/>
                </a:solidFill>
                <a:effectLst/>
              </a:rPr>
              <a:t>Bienvenue dans ce nouveau stage orienté cryptologie au sein de l'équipe d'architecture sécurité de l'entreprise STMicroelectronics</a:t>
            </a:r>
            <a:endParaRPr lang="en-US" sz="1600" dirty="0"/>
          </a:p>
        </p:txBody>
      </p:sp>
      <p:sp>
        <p:nvSpPr>
          <p:cNvPr id="7" name="Rectangle: Rounded Corners 6">
            <a:extLst>
              <a:ext uri="{FF2B5EF4-FFF2-40B4-BE49-F238E27FC236}">
                <a16:creationId xmlns:a16="http://schemas.microsoft.com/office/drawing/2014/main" id="{A6588796-E79F-ADED-2318-89E62CC7D8D8}"/>
              </a:ext>
            </a:extLst>
          </p:cNvPr>
          <p:cNvSpPr/>
          <p:nvPr/>
        </p:nvSpPr>
        <p:spPr>
          <a:xfrm>
            <a:off x="4978117" y="1743656"/>
            <a:ext cx="1573619" cy="10313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fr-FR" dirty="0"/>
              <a:t>Chiffrement de César</a:t>
            </a:r>
            <a:endParaRPr lang="en-US" dirty="0" err="1"/>
          </a:p>
        </p:txBody>
      </p:sp>
      <p:cxnSp>
        <p:nvCxnSpPr>
          <p:cNvPr id="9" name="Straight Arrow Connector 8">
            <a:extLst>
              <a:ext uri="{FF2B5EF4-FFF2-40B4-BE49-F238E27FC236}">
                <a16:creationId xmlns:a16="http://schemas.microsoft.com/office/drawing/2014/main" id="{E32BF23D-6D1C-230C-985F-13E87E82E5CE}"/>
              </a:ext>
            </a:extLst>
          </p:cNvPr>
          <p:cNvCxnSpPr>
            <a:stCxn id="6" idx="3"/>
            <a:endCxn id="7" idx="1"/>
          </p:cNvCxnSpPr>
          <p:nvPr/>
        </p:nvCxnSpPr>
        <p:spPr>
          <a:xfrm>
            <a:off x="4446489" y="2259335"/>
            <a:ext cx="531628"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039BBF-69F8-5754-E2D8-1104AC427E9F}"/>
              </a:ext>
            </a:extLst>
          </p:cNvPr>
          <p:cNvCxnSpPr/>
          <p:nvPr/>
        </p:nvCxnSpPr>
        <p:spPr>
          <a:xfrm>
            <a:off x="6551736" y="2259335"/>
            <a:ext cx="531628"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7D85C8-5B6C-94DB-86ED-6248C66252D4}"/>
              </a:ext>
            </a:extLst>
          </p:cNvPr>
          <p:cNvSpPr txBox="1"/>
          <p:nvPr/>
        </p:nvSpPr>
        <p:spPr>
          <a:xfrm>
            <a:off x="7221587" y="1474505"/>
            <a:ext cx="2530549" cy="1569660"/>
          </a:xfrm>
          <a:prstGeom prst="rect">
            <a:avLst/>
          </a:prstGeom>
          <a:noFill/>
        </p:spPr>
        <p:txBody>
          <a:bodyPr wrap="square">
            <a:spAutoFit/>
          </a:bodyPr>
          <a:lstStyle/>
          <a:p>
            <a:pPr algn="ctr"/>
            <a:r>
              <a:rPr lang="en-US" sz="1600" b="0" i="0" dirty="0" err="1">
                <a:solidFill>
                  <a:schemeClr val="bg2">
                    <a:lumMod val="10000"/>
                  </a:schemeClr>
                </a:solidFill>
                <a:effectLst/>
              </a:rPr>
              <a:t>Eihqyhqhq</a:t>
            </a:r>
            <a:r>
              <a:rPr lang="en-US" sz="1600" b="0" i="0" dirty="0">
                <a:solidFill>
                  <a:schemeClr val="bg2">
                    <a:lumMod val="10000"/>
                  </a:schemeClr>
                </a:solidFill>
                <a:effectLst/>
              </a:rPr>
              <a:t> </a:t>
            </a:r>
            <a:r>
              <a:rPr lang="en-US" sz="1600" b="0" i="0" dirty="0" err="1">
                <a:solidFill>
                  <a:schemeClr val="bg2">
                    <a:lumMod val="10000"/>
                  </a:schemeClr>
                </a:solidFill>
                <a:effectLst/>
              </a:rPr>
              <a:t>ydqfh</a:t>
            </a:r>
            <a:r>
              <a:rPr lang="en-US" sz="1600" b="0" i="0" dirty="0">
                <a:solidFill>
                  <a:schemeClr val="bg2">
                    <a:lumMod val="10000"/>
                  </a:schemeClr>
                </a:solidFill>
                <a:effectLst/>
              </a:rPr>
              <a:t> </a:t>
            </a:r>
            <a:r>
              <a:rPr lang="en-US" sz="1600" b="0" i="0" dirty="0" err="1">
                <a:solidFill>
                  <a:schemeClr val="bg2">
                    <a:lumMod val="10000"/>
                  </a:schemeClr>
                </a:solidFill>
                <a:effectLst/>
              </a:rPr>
              <a:t>fhqwur</a:t>
            </a:r>
            <a:r>
              <a:rPr lang="en-US" sz="1600" b="0" i="0" dirty="0">
                <a:solidFill>
                  <a:schemeClr val="bg2">
                    <a:lumMod val="10000"/>
                  </a:schemeClr>
                </a:solidFill>
                <a:effectLst/>
              </a:rPr>
              <a:t> </a:t>
            </a:r>
            <a:r>
              <a:rPr lang="en-US" sz="1600" b="0" i="0" dirty="0" err="1">
                <a:solidFill>
                  <a:schemeClr val="bg2">
                    <a:lumMod val="10000"/>
                  </a:schemeClr>
                </a:solidFill>
                <a:effectLst/>
              </a:rPr>
              <a:t>vhqwhqph</a:t>
            </a:r>
            <a:r>
              <a:rPr lang="en-US" sz="1600" b="0" i="0" dirty="0">
                <a:solidFill>
                  <a:schemeClr val="bg2">
                    <a:lumMod val="10000"/>
                  </a:schemeClr>
                </a:solidFill>
                <a:effectLst/>
              </a:rPr>
              <a:t> </a:t>
            </a:r>
            <a:r>
              <a:rPr lang="en-US" sz="1600" b="0" i="0" dirty="0" err="1">
                <a:solidFill>
                  <a:schemeClr val="bg2">
                    <a:lumMod val="10000"/>
                  </a:schemeClr>
                </a:solidFill>
                <a:effectLst/>
              </a:rPr>
              <a:t>gh</a:t>
            </a:r>
            <a:r>
              <a:rPr lang="en-US" sz="1600" b="0" i="0" dirty="0">
                <a:solidFill>
                  <a:schemeClr val="bg2">
                    <a:lumMod val="10000"/>
                  </a:schemeClr>
                </a:solidFill>
                <a:effectLst/>
              </a:rPr>
              <a:t> </a:t>
            </a:r>
            <a:r>
              <a:rPr lang="en-US" sz="1600" b="0" i="0" dirty="0" err="1">
                <a:solidFill>
                  <a:schemeClr val="bg2">
                    <a:lumMod val="10000"/>
                  </a:schemeClr>
                </a:solidFill>
                <a:effectLst/>
              </a:rPr>
              <a:t>vrxufh</a:t>
            </a:r>
            <a:r>
              <a:rPr lang="en-US" sz="1600" b="0" i="0" dirty="0">
                <a:solidFill>
                  <a:schemeClr val="bg2">
                    <a:lumMod val="10000"/>
                  </a:schemeClr>
                </a:solidFill>
                <a:effectLst/>
              </a:rPr>
              <a:t> </a:t>
            </a:r>
            <a:r>
              <a:rPr lang="en-US" sz="1600" b="0" i="0" dirty="0" err="1">
                <a:solidFill>
                  <a:schemeClr val="bg2">
                    <a:lumMod val="10000"/>
                  </a:schemeClr>
                </a:solidFill>
                <a:effectLst/>
              </a:rPr>
              <a:t>guxqjolhu</a:t>
            </a:r>
            <a:r>
              <a:rPr lang="en-US" sz="1600" b="0" i="0" dirty="0">
                <a:solidFill>
                  <a:schemeClr val="bg2">
                    <a:lumMod val="10000"/>
                  </a:schemeClr>
                </a:solidFill>
                <a:effectLst/>
              </a:rPr>
              <a:t> </a:t>
            </a:r>
            <a:r>
              <a:rPr lang="en-US" sz="1600" b="0" i="0" dirty="0" err="1">
                <a:solidFill>
                  <a:schemeClr val="bg2">
                    <a:lumMod val="10000"/>
                  </a:schemeClr>
                </a:solidFill>
                <a:effectLst/>
              </a:rPr>
              <a:t>gxh</a:t>
            </a:r>
            <a:r>
              <a:rPr lang="en-US" sz="1600" b="0" i="0" dirty="0">
                <a:solidFill>
                  <a:schemeClr val="bg2">
                    <a:lumMod val="10000"/>
                  </a:schemeClr>
                </a:solidFill>
                <a:effectLst/>
              </a:rPr>
              <a:t> </a:t>
            </a:r>
            <a:r>
              <a:rPr lang="en-US" sz="1600" b="0" i="0" dirty="0" err="1">
                <a:solidFill>
                  <a:schemeClr val="bg2">
                    <a:lumMod val="10000"/>
                  </a:schemeClr>
                </a:solidFill>
                <a:effectLst/>
              </a:rPr>
              <a:t>vrxufh</a:t>
            </a:r>
            <a:r>
              <a:rPr lang="en-US" sz="1600" b="0" i="0" dirty="0">
                <a:solidFill>
                  <a:schemeClr val="bg2">
                    <a:lumMod val="10000"/>
                  </a:schemeClr>
                </a:solidFill>
                <a:effectLst/>
              </a:rPr>
              <a:t> </a:t>
            </a:r>
            <a:r>
              <a:rPr lang="en-US" sz="1600" b="0" i="0" dirty="0" err="1">
                <a:solidFill>
                  <a:schemeClr val="bg2">
                    <a:lumMod val="10000"/>
                  </a:schemeClr>
                </a:solidFill>
                <a:effectLst/>
              </a:rPr>
              <a:t>gduwqjolhu</a:t>
            </a:r>
            <a:r>
              <a:rPr lang="en-US" sz="1600" b="0" i="0" dirty="0">
                <a:solidFill>
                  <a:schemeClr val="bg2">
                    <a:lumMod val="10000"/>
                  </a:schemeClr>
                </a:solidFill>
                <a:effectLst/>
              </a:rPr>
              <a:t> </a:t>
            </a:r>
            <a:r>
              <a:rPr lang="en-US" sz="1600" b="0" i="0" dirty="0" err="1">
                <a:solidFill>
                  <a:schemeClr val="bg2">
                    <a:lumMod val="10000"/>
                  </a:schemeClr>
                </a:solidFill>
                <a:effectLst/>
              </a:rPr>
              <a:t>gh</a:t>
            </a:r>
            <a:r>
              <a:rPr lang="en-US" sz="1600" b="0" i="0" dirty="0">
                <a:solidFill>
                  <a:schemeClr val="bg2">
                    <a:lumMod val="10000"/>
                  </a:schemeClr>
                </a:solidFill>
                <a:effectLst/>
              </a:rPr>
              <a:t> </a:t>
            </a:r>
            <a:r>
              <a:rPr lang="en-US" sz="1600" b="0" i="0" dirty="0" err="1">
                <a:solidFill>
                  <a:schemeClr val="bg2">
                    <a:lumMod val="10000"/>
                  </a:schemeClr>
                </a:solidFill>
                <a:effectLst/>
              </a:rPr>
              <a:t>frqwhqwlrq</a:t>
            </a:r>
            <a:r>
              <a:rPr lang="en-US" sz="1600" b="0" i="0" dirty="0">
                <a:solidFill>
                  <a:schemeClr val="bg2">
                    <a:lumMod val="10000"/>
                  </a:schemeClr>
                </a:solidFill>
                <a:effectLst/>
              </a:rPr>
              <a:t> </a:t>
            </a:r>
            <a:r>
              <a:rPr lang="en-US" sz="1600" b="0" i="0" dirty="0" err="1">
                <a:solidFill>
                  <a:schemeClr val="bg2">
                    <a:lumMod val="10000"/>
                  </a:schemeClr>
                </a:solidFill>
                <a:effectLst/>
              </a:rPr>
              <a:t>vhuylfh</a:t>
            </a:r>
            <a:r>
              <a:rPr lang="en-US" sz="1600" b="0" i="0" dirty="0">
                <a:solidFill>
                  <a:schemeClr val="bg2">
                    <a:lumMod val="10000"/>
                  </a:schemeClr>
                </a:solidFill>
                <a:effectLst/>
              </a:rPr>
              <a:t> </a:t>
            </a:r>
            <a:r>
              <a:rPr lang="en-US" sz="1600" b="0" i="0" dirty="0" err="1">
                <a:solidFill>
                  <a:schemeClr val="bg2">
                    <a:lumMod val="10000"/>
                  </a:schemeClr>
                </a:solidFill>
                <a:effectLst/>
              </a:rPr>
              <a:t>gh</a:t>
            </a:r>
            <a:r>
              <a:rPr lang="en-US" sz="1600" b="0" i="0" dirty="0">
                <a:solidFill>
                  <a:schemeClr val="bg2">
                    <a:lumMod val="10000"/>
                  </a:schemeClr>
                </a:solidFill>
                <a:effectLst/>
              </a:rPr>
              <a:t> </a:t>
            </a:r>
            <a:r>
              <a:rPr lang="en-US" sz="1600" b="0" i="0" dirty="0" err="1">
                <a:solidFill>
                  <a:schemeClr val="bg2">
                    <a:lumMod val="10000"/>
                  </a:schemeClr>
                </a:solidFill>
                <a:effectLst/>
              </a:rPr>
              <a:t>wuhvwhqfh</a:t>
            </a:r>
            <a:r>
              <a:rPr lang="en-US" sz="1600" b="0" i="0" dirty="0">
                <a:solidFill>
                  <a:schemeClr val="bg2">
                    <a:lumMod val="10000"/>
                  </a:schemeClr>
                </a:solidFill>
                <a:effectLst/>
              </a:rPr>
              <a:t> </a:t>
            </a:r>
            <a:r>
              <a:rPr lang="en-US" sz="1600" b="0" i="0" dirty="0" err="1">
                <a:solidFill>
                  <a:schemeClr val="bg2">
                    <a:lumMod val="10000"/>
                  </a:schemeClr>
                </a:solidFill>
                <a:effectLst/>
              </a:rPr>
              <a:t>vwuhqjwkxpohv</a:t>
            </a:r>
            <a:endParaRPr lang="en-US" sz="1600" dirty="0">
              <a:solidFill>
                <a:schemeClr val="bg2">
                  <a:lumMod val="10000"/>
                </a:schemeClr>
              </a:solidFill>
            </a:endParaRPr>
          </a:p>
        </p:txBody>
      </p:sp>
      <p:pic>
        <p:nvPicPr>
          <p:cNvPr id="14" name="Graphic 13" descr="Old Key with solid fill">
            <a:extLst>
              <a:ext uri="{FF2B5EF4-FFF2-40B4-BE49-F238E27FC236}">
                <a16:creationId xmlns:a16="http://schemas.microsoft.com/office/drawing/2014/main" id="{FB3F98FA-1724-19C4-654D-F6C170DAD4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2661" y="2830520"/>
            <a:ext cx="457200" cy="457200"/>
          </a:xfrm>
          <a:prstGeom prst="rect">
            <a:avLst/>
          </a:prstGeom>
        </p:spPr>
      </p:pic>
      <p:sp>
        <p:nvSpPr>
          <p:cNvPr id="15" name="TextBox 14">
            <a:extLst>
              <a:ext uri="{FF2B5EF4-FFF2-40B4-BE49-F238E27FC236}">
                <a16:creationId xmlns:a16="http://schemas.microsoft.com/office/drawing/2014/main" id="{7DEDD709-AFCC-2E94-3173-4ED8AC5673D9}"/>
              </a:ext>
            </a:extLst>
          </p:cNvPr>
          <p:cNvSpPr txBox="1"/>
          <p:nvPr/>
        </p:nvSpPr>
        <p:spPr>
          <a:xfrm>
            <a:off x="5773787" y="2880764"/>
            <a:ext cx="531628" cy="369332"/>
          </a:xfrm>
          <a:prstGeom prst="rect">
            <a:avLst/>
          </a:prstGeom>
          <a:noFill/>
        </p:spPr>
        <p:txBody>
          <a:bodyPr wrap="square" rtlCol="0">
            <a:spAutoFit/>
          </a:bodyPr>
          <a:lstStyle/>
          <a:p>
            <a:pPr algn="l"/>
            <a:r>
              <a:rPr lang="fr-FR" dirty="0">
                <a:solidFill>
                  <a:schemeClr val="accent4">
                    <a:lumMod val="50000"/>
                  </a:schemeClr>
                </a:solidFill>
              </a:rPr>
              <a:t>= 3</a:t>
            </a:r>
            <a:endParaRPr lang="en-US" dirty="0" err="1">
              <a:solidFill>
                <a:schemeClr val="accent4">
                  <a:lumMod val="50000"/>
                </a:schemeClr>
              </a:solidFill>
            </a:endParaRPr>
          </a:p>
        </p:txBody>
      </p:sp>
      <p:sp>
        <p:nvSpPr>
          <p:cNvPr id="16" name="Rectangle: Rounded Corners 15">
            <a:extLst>
              <a:ext uri="{FF2B5EF4-FFF2-40B4-BE49-F238E27FC236}">
                <a16:creationId xmlns:a16="http://schemas.microsoft.com/office/drawing/2014/main" id="{04370194-2C6B-65F3-F50B-7E4BE9CDCE2B}"/>
              </a:ext>
            </a:extLst>
          </p:cNvPr>
          <p:cNvSpPr/>
          <p:nvPr/>
        </p:nvSpPr>
        <p:spPr>
          <a:xfrm>
            <a:off x="7700051" y="3841814"/>
            <a:ext cx="1573619" cy="10313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fr-FR" dirty="0"/>
              <a:t>Analyse fréquentielle</a:t>
            </a:r>
            <a:endParaRPr lang="en-US" dirty="0" err="1"/>
          </a:p>
        </p:txBody>
      </p:sp>
      <p:cxnSp>
        <p:nvCxnSpPr>
          <p:cNvPr id="17" name="Straight Arrow Connector 16">
            <a:extLst>
              <a:ext uri="{FF2B5EF4-FFF2-40B4-BE49-F238E27FC236}">
                <a16:creationId xmlns:a16="http://schemas.microsoft.com/office/drawing/2014/main" id="{0367E194-4558-7F09-2D15-A219D81C5DC8}"/>
              </a:ext>
            </a:extLst>
          </p:cNvPr>
          <p:cNvCxnSpPr>
            <a:cxnSpLocks/>
            <a:stCxn id="12" idx="2"/>
            <a:endCxn id="16" idx="0"/>
          </p:cNvCxnSpPr>
          <p:nvPr/>
        </p:nvCxnSpPr>
        <p:spPr>
          <a:xfrm flipH="1">
            <a:off x="8486861" y="3044165"/>
            <a:ext cx="1" cy="797649"/>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87D3B98-53AA-2ECB-C174-1DDCE9F2C9CA}"/>
              </a:ext>
            </a:extLst>
          </p:cNvPr>
          <p:cNvCxnSpPr>
            <a:stCxn id="16" idx="1"/>
            <a:endCxn id="6" idx="2"/>
          </p:cNvCxnSpPr>
          <p:nvPr/>
        </p:nvCxnSpPr>
        <p:spPr>
          <a:xfrm rot="10800000">
            <a:off x="3245011" y="3044165"/>
            <a:ext cx="4455041" cy="1313328"/>
          </a:xfrm>
          <a:prstGeom prst="bentConnector2">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D9F71D-6549-E974-2421-028D98361687}"/>
              </a:ext>
            </a:extLst>
          </p:cNvPr>
          <p:cNvSpPr txBox="1"/>
          <p:nvPr/>
        </p:nvSpPr>
        <p:spPr>
          <a:xfrm>
            <a:off x="1159533" y="5405911"/>
            <a:ext cx="9320656" cy="646331"/>
          </a:xfrm>
          <a:prstGeom prst="rect">
            <a:avLst/>
          </a:prstGeom>
          <a:noFill/>
        </p:spPr>
        <p:txBody>
          <a:bodyPr wrap="square" rtlCol="0">
            <a:spAutoFit/>
          </a:bodyPr>
          <a:lstStyle/>
          <a:p>
            <a:pPr algn="ctr"/>
            <a:r>
              <a:rPr lang="fr-FR" i="1" dirty="0"/>
              <a:t>Introduction à la cryptographie</a:t>
            </a:r>
          </a:p>
          <a:p>
            <a:pPr algn="ctr"/>
            <a:r>
              <a:rPr lang="fr-FR" i="1" dirty="0"/>
              <a:t>Etude de la résistance d’un algorithme de chiffrement symétrique contre la cryptanalyse </a:t>
            </a:r>
            <a:endParaRPr lang="en-US" i="1" dirty="0" err="1"/>
          </a:p>
        </p:txBody>
      </p:sp>
    </p:spTree>
    <p:extLst>
      <p:ext uri="{BB962C8B-B14F-4D97-AF65-F5344CB8AC3E}">
        <p14:creationId xmlns:p14="http://schemas.microsoft.com/office/powerpoint/2010/main" val="704695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6D799EE-9081-9C73-F312-766EB2DF0B55}"/>
              </a:ext>
            </a:extLst>
          </p:cNvPr>
          <p:cNvGraphicFramePr>
            <a:graphicFrameLocks noGrp="1"/>
          </p:cNvGraphicFramePr>
          <p:nvPr>
            <p:ph idx="1"/>
            <p:extLst>
              <p:ext uri="{D42A27DB-BD31-4B8C-83A1-F6EECF244321}">
                <p14:modId xmlns:p14="http://schemas.microsoft.com/office/powerpoint/2010/main" val="57888202"/>
              </p:ext>
            </p:extLst>
          </p:nvPr>
        </p:nvGraphicFramePr>
        <p:xfrm>
          <a:off x="973093" y="1219864"/>
          <a:ext cx="10411901" cy="4870282"/>
        </p:xfrm>
        <a:graphic>
          <a:graphicData uri="http://schemas.openxmlformats.org/drawingml/2006/table">
            <a:tbl>
              <a:tblPr firstRow="1" bandRow="1">
                <a:tableStyleId>{5C22544A-7EE6-4342-B048-85BDC9FD1C3A}</a:tableStyleId>
              </a:tblPr>
              <a:tblGrid>
                <a:gridCol w="1789356">
                  <a:extLst>
                    <a:ext uri="{9D8B030D-6E8A-4147-A177-3AD203B41FA5}">
                      <a16:colId xmlns:a16="http://schemas.microsoft.com/office/drawing/2014/main" val="1464134751"/>
                    </a:ext>
                  </a:extLst>
                </a:gridCol>
                <a:gridCol w="4561367">
                  <a:extLst>
                    <a:ext uri="{9D8B030D-6E8A-4147-A177-3AD203B41FA5}">
                      <a16:colId xmlns:a16="http://schemas.microsoft.com/office/drawing/2014/main" val="259847832"/>
                    </a:ext>
                  </a:extLst>
                </a:gridCol>
                <a:gridCol w="4061178">
                  <a:extLst>
                    <a:ext uri="{9D8B030D-6E8A-4147-A177-3AD203B41FA5}">
                      <a16:colId xmlns:a16="http://schemas.microsoft.com/office/drawing/2014/main" val="1491895698"/>
                    </a:ext>
                  </a:extLst>
                </a:gridCol>
              </a:tblGrid>
              <a:tr h="518804">
                <a:tc>
                  <a:txBody>
                    <a:bodyPr/>
                    <a:lstStyle/>
                    <a:p>
                      <a:pPr algn="ctr"/>
                      <a:r>
                        <a:rPr lang="fr-FR" sz="1600" dirty="0"/>
                        <a:t>Durée</a:t>
                      </a:r>
                      <a:endParaRPr lang="en-US" sz="1600" dirty="0"/>
                    </a:p>
                  </a:txBody>
                  <a:tcPr/>
                </a:tc>
                <a:tc>
                  <a:txBody>
                    <a:bodyPr/>
                    <a:lstStyle/>
                    <a:p>
                      <a:pPr algn="ctr"/>
                      <a:r>
                        <a:rPr lang="fr-FR" sz="1600" dirty="0"/>
                        <a:t>Contenu</a:t>
                      </a:r>
                      <a:endParaRPr lang="en-US" sz="1600" dirty="0"/>
                    </a:p>
                  </a:txBody>
                  <a:tcPr/>
                </a:tc>
                <a:tc>
                  <a:txBody>
                    <a:bodyPr/>
                    <a:lstStyle/>
                    <a:p>
                      <a:pPr algn="ctr"/>
                      <a:r>
                        <a:rPr lang="fr-FR" sz="1600" dirty="0"/>
                        <a:t>Compétences/connaissances acquises</a:t>
                      </a:r>
                      <a:endParaRPr lang="en-US" sz="1600" dirty="0"/>
                    </a:p>
                  </a:txBody>
                  <a:tcPr/>
                </a:tc>
                <a:extLst>
                  <a:ext uri="{0D108BD9-81ED-4DB2-BD59-A6C34878D82A}">
                    <a16:rowId xmlns:a16="http://schemas.microsoft.com/office/drawing/2014/main" val="1700811391"/>
                  </a:ext>
                </a:extLst>
              </a:tr>
              <a:tr h="1848158">
                <a:tc>
                  <a:txBody>
                    <a:bodyPr/>
                    <a:lstStyle/>
                    <a:p>
                      <a:pPr algn="ctr"/>
                      <a:r>
                        <a:rPr lang="fr-FR" sz="1600" dirty="0"/>
                        <a:t>2 jours</a:t>
                      </a:r>
                    </a:p>
                    <a:p>
                      <a:pPr algn="ctr"/>
                      <a:endParaRPr lang="fr-FR" sz="1600" dirty="0"/>
                    </a:p>
                    <a:p>
                      <a:pPr algn="ctr"/>
                      <a:r>
                        <a:rPr lang="fr-FR" sz="1600" dirty="0"/>
                        <a:t>De lundi matin à mardi après-midi</a:t>
                      </a:r>
                      <a:endParaRPr lang="en-US" sz="1600" dirty="0"/>
                    </a:p>
                  </a:txBody>
                  <a:tcPr/>
                </a:tc>
                <a:tc>
                  <a:txBody>
                    <a:bodyPr/>
                    <a:lstStyle/>
                    <a:p>
                      <a:pPr marL="285750" indent="-285750" algn="l">
                        <a:buFont typeface="Arial" panose="020B0604020202020204" pitchFamily="34" charset="0"/>
                        <a:buChar char="•"/>
                      </a:pPr>
                      <a:r>
                        <a:rPr lang="fr-FR" sz="1600" dirty="0"/>
                        <a:t>Présentation cryptologie dans les puces </a:t>
                      </a:r>
                    </a:p>
                    <a:p>
                      <a:pPr marL="285750" indent="-285750" algn="l">
                        <a:buFont typeface="Arial" panose="020B0604020202020204" pitchFamily="34" charset="0"/>
                        <a:buChar char="•"/>
                      </a:pPr>
                      <a:r>
                        <a:rPr lang="fr-FR" sz="1600" dirty="0"/>
                        <a:t>Présentation du stage </a:t>
                      </a:r>
                    </a:p>
                    <a:p>
                      <a:pPr marL="285750" indent="-285750" algn="l">
                        <a:buFont typeface="Arial" panose="020B0604020202020204" pitchFamily="34" charset="0"/>
                        <a:buChar char="•"/>
                      </a:pPr>
                      <a:r>
                        <a:rPr lang="fr-FR" sz="1600" dirty="0"/>
                        <a:t>Papier crayon : chiffrement de César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600" dirty="0"/>
                        <a:t>Lire cours python sur </a:t>
                      </a:r>
                      <a:r>
                        <a:rPr lang="fr-FR" sz="1600" dirty="0" err="1">
                          <a:solidFill>
                            <a:schemeClr val="accent3">
                              <a:lumMod val="50000"/>
                            </a:schemeClr>
                          </a:solidFill>
                          <a:hlinkClick r:id="rId2">
                            <a:extLst>
                              <a:ext uri="{A12FA001-AC4F-418D-AE19-62706E023703}">
                                <ahyp:hlinkClr xmlns:ahyp="http://schemas.microsoft.com/office/drawing/2018/hyperlinkcolor" val="tx"/>
                              </a:ext>
                            </a:extLst>
                          </a:hlinkClick>
                        </a:rPr>
                        <a:t>Github</a:t>
                      </a:r>
                      <a:r>
                        <a:rPr lang="fr-FR" sz="1600" dirty="0">
                          <a:solidFill>
                            <a:schemeClr val="accent3">
                              <a:lumMod val="50000"/>
                            </a:schemeClr>
                          </a:solidFill>
                        </a:rPr>
                        <a:t> </a:t>
                      </a:r>
                      <a:r>
                        <a:rPr lang="fr-FR" sz="1600" dirty="0">
                          <a:solidFill>
                            <a:schemeClr val="tx1"/>
                          </a:solidFill>
                        </a:rPr>
                        <a:t>+ tuto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600" dirty="0"/>
                        <a:t>Implémenter en python le chiffrement de César et le tester </a:t>
                      </a:r>
                    </a:p>
                  </a:txBody>
                  <a:tcPr/>
                </a:tc>
                <a:tc>
                  <a:txBody>
                    <a:bodyPr/>
                    <a:lstStyle/>
                    <a:p>
                      <a:pPr marL="285750" indent="-285750" algn="l">
                        <a:buFont typeface="Wingdings" panose="05000000000000000000" pitchFamily="2" charset="2"/>
                        <a:buChar char="Ø"/>
                      </a:pPr>
                      <a:r>
                        <a:rPr lang="fr-FR" sz="1600" dirty="0"/>
                        <a:t>Comprendre l’environnement de travail – la sécurité dans le monde industriel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sz="1600" dirty="0"/>
                        <a:t>Notions de cryptologie</a:t>
                      </a:r>
                    </a:p>
                    <a:p>
                      <a:pPr marL="285750" indent="-285750" algn="l">
                        <a:buFont typeface="Wingdings" panose="05000000000000000000" pitchFamily="2" charset="2"/>
                        <a:buChar char="Ø"/>
                      </a:pPr>
                      <a:r>
                        <a:rPr lang="fr-FR" sz="1600" dirty="0"/>
                        <a:t>Bases en python </a:t>
                      </a:r>
                    </a:p>
                    <a:p>
                      <a:pPr marL="285750" indent="-285750" algn="l">
                        <a:buFont typeface="Wingdings" panose="05000000000000000000" pitchFamily="2" charset="2"/>
                        <a:buChar char="Ø"/>
                      </a:pPr>
                      <a:r>
                        <a:rPr lang="fr-FR" sz="1600" dirty="0"/>
                        <a:t>Réflexion algorithmique</a:t>
                      </a:r>
                    </a:p>
                    <a:p>
                      <a:pPr marL="285750" indent="-285750" algn="l">
                        <a:buFont typeface="Wingdings" panose="05000000000000000000" pitchFamily="2" charset="2"/>
                        <a:buChar char="Ø"/>
                      </a:pPr>
                      <a:r>
                        <a:rPr lang="en-US" sz="1600" dirty="0"/>
                        <a:t>Mathématiques </a:t>
                      </a:r>
                    </a:p>
                  </a:txBody>
                  <a:tcPr/>
                </a:tc>
                <a:extLst>
                  <a:ext uri="{0D108BD9-81ED-4DB2-BD59-A6C34878D82A}">
                    <a16:rowId xmlns:a16="http://schemas.microsoft.com/office/drawing/2014/main" val="3180527767"/>
                  </a:ext>
                </a:extLst>
              </a:tr>
              <a:tr h="948840">
                <a:tc>
                  <a:txBody>
                    <a:bodyPr/>
                    <a:lstStyle/>
                    <a:p>
                      <a:pPr algn="ctr"/>
                      <a:r>
                        <a:rPr lang="fr-FR" sz="1600" dirty="0"/>
                        <a:t>2 jours</a:t>
                      </a:r>
                    </a:p>
                    <a:p>
                      <a:pPr algn="ctr"/>
                      <a:r>
                        <a:rPr lang="fr-FR" sz="1600" dirty="0"/>
                        <a:t> </a:t>
                      </a:r>
                    </a:p>
                    <a:p>
                      <a:pPr algn="ctr"/>
                      <a:r>
                        <a:rPr lang="fr-FR" sz="1600" dirty="0"/>
                        <a:t>De mercredi matin à jeudi après-midi</a:t>
                      </a:r>
                      <a:endParaRPr lang="en-US" sz="1600" dirty="0"/>
                    </a:p>
                  </a:txBody>
                  <a:tcPr/>
                </a:tc>
                <a:tc>
                  <a:txBody>
                    <a:bodyPr/>
                    <a:lstStyle/>
                    <a:p>
                      <a:pPr marL="285750" indent="-285750" algn="l">
                        <a:buFont typeface="Arial" panose="020B0604020202020204" pitchFamily="34" charset="0"/>
                        <a:buChar char="•"/>
                      </a:pPr>
                      <a:r>
                        <a:rPr lang="fr-FR" sz="1600" dirty="0"/>
                        <a:t>Réfléchir à une ou des contre-mesures contre l’attaque par analyse fréquentielle (papier/crayon)</a:t>
                      </a:r>
                    </a:p>
                    <a:p>
                      <a:pPr marL="285750" indent="-285750" algn="l">
                        <a:buFont typeface="Arial" panose="020B0604020202020204" pitchFamily="34" charset="0"/>
                        <a:buChar char="•"/>
                      </a:pPr>
                      <a:r>
                        <a:rPr lang="fr-FR" sz="1600" dirty="0"/>
                        <a:t>Coder et tester sa/ses contre-mesures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600" dirty="0"/>
                        <a:t>Bonus: réfléchir à une nouvelle attaque</a:t>
                      </a:r>
                    </a:p>
                  </a:txBody>
                  <a:tcPr/>
                </a:tc>
                <a:tc>
                  <a:txBody>
                    <a:bodyPr/>
                    <a:lstStyle/>
                    <a:p>
                      <a:pPr marL="285750" indent="-285750" algn="l">
                        <a:buFont typeface="Wingdings" panose="05000000000000000000" pitchFamily="2" charset="2"/>
                        <a:buChar char="Ø"/>
                      </a:pPr>
                      <a:r>
                        <a:rPr lang="fr-FR" sz="1600" dirty="0"/>
                        <a:t>Réflexion sur un sujet en cryptographie</a:t>
                      </a:r>
                    </a:p>
                    <a:p>
                      <a:pPr marL="285750" indent="-285750" algn="l">
                        <a:buFont typeface="Wingdings" panose="05000000000000000000" pitchFamily="2" charset="2"/>
                        <a:buChar char="Ø"/>
                      </a:pPr>
                      <a:r>
                        <a:rPr lang="fr-FR" sz="1600" dirty="0"/>
                        <a:t>Autonomie </a:t>
                      </a:r>
                    </a:p>
                    <a:p>
                      <a:pPr marL="285750" indent="-285750" algn="l">
                        <a:buFont typeface="Wingdings" panose="05000000000000000000" pitchFamily="2" charset="2"/>
                        <a:buChar char="Ø"/>
                      </a:pPr>
                      <a:endParaRPr lang="en-US" sz="1600" dirty="0"/>
                    </a:p>
                  </a:txBody>
                  <a:tcPr/>
                </a:tc>
                <a:extLst>
                  <a:ext uri="{0D108BD9-81ED-4DB2-BD59-A6C34878D82A}">
                    <a16:rowId xmlns:a16="http://schemas.microsoft.com/office/drawing/2014/main" val="3141836765"/>
                  </a:ext>
                </a:extLst>
              </a:tr>
              <a:tr h="948840">
                <a:tc>
                  <a:txBody>
                    <a:bodyPr/>
                    <a:lstStyle/>
                    <a:p>
                      <a:pPr algn="ctr"/>
                      <a:r>
                        <a:rPr lang="fr-FR" sz="1600" dirty="0"/>
                        <a:t>½  jour</a:t>
                      </a:r>
                    </a:p>
                    <a:p>
                      <a:pPr algn="ctr"/>
                      <a:endParaRPr lang="fr-FR" sz="1600" dirty="0"/>
                    </a:p>
                    <a:p>
                      <a:pPr algn="ctr"/>
                      <a:r>
                        <a:rPr lang="fr-FR" sz="1600" dirty="0"/>
                        <a:t>Vendredi matin</a:t>
                      </a:r>
                      <a:endParaRPr lang="en-US" sz="1600" dirty="0"/>
                    </a:p>
                  </a:txBody>
                  <a:tcPr/>
                </a:tc>
                <a:tc>
                  <a:txBody>
                    <a:bodyPr/>
                    <a:lstStyle/>
                    <a:p>
                      <a:pPr marL="285750" indent="-285750" algn="l">
                        <a:buFont typeface="Arial" panose="020B0604020202020204" pitchFamily="34" charset="0"/>
                        <a:buChar char="•"/>
                      </a:pPr>
                      <a:r>
                        <a:rPr lang="fr-FR" sz="1600" dirty="0"/>
                        <a:t>Conclusion – présentation de leurs résultats</a:t>
                      </a:r>
                    </a:p>
                  </a:txBody>
                  <a:tcPr/>
                </a:tc>
                <a:tc>
                  <a:txBody>
                    <a:bodyPr/>
                    <a:lstStyle/>
                    <a:p>
                      <a:pPr marL="285750" indent="-285750" algn="l">
                        <a:buFont typeface="Wingdings" panose="05000000000000000000" pitchFamily="2" charset="2"/>
                        <a:buChar char="Ø"/>
                      </a:pPr>
                      <a:r>
                        <a:rPr lang="fr-FR" sz="1600" dirty="0"/>
                        <a:t>Restitution des connaissances</a:t>
                      </a:r>
                    </a:p>
                    <a:p>
                      <a:pPr marL="0" indent="0" algn="l">
                        <a:buFont typeface="Wingdings" panose="05000000000000000000" pitchFamily="2" charset="2"/>
                        <a:buNone/>
                      </a:pPr>
                      <a:endParaRPr lang="en-US" sz="1600" dirty="0"/>
                    </a:p>
                  </a:txBody>
                  <a:tcPr/>
                </a:tc>
                <a:extLst>
                  <a:ext uri="{0D108BD9-81ED-4DB2-BD59-A6C34878D82A}">
                    <a16:rowId xmlns:a16="http://schemas.microsoft.com/office/drawing/2014/main" val="1050148475"/>
                  </a:ext>
                </a:extLst>
              </a:tr>
            </a:tbl>
          </a:graphicData>
        </a:graphic>
      </p:graphicFrame>
      <p:sp>
        <p:nvSpPr>
          <p:cNvPr id="3" name="Title 2">
            <a:extLst>
              <a:ext uri="{FF2B5EF4-FFF2-40B4-BE49-F238E27FC236}">
                <a16:creationId xmlns:a16="http://schemas.microsoft.com/office/drawing/2014/main" id="{F6955227-CF73-C526-176F-897464E3BD07}"/>
              </a:ext>
            </a:extLst>
          </p:cNvPr>
          <p:cNvSpPr>
            <a:spLocks noGrp="1"/>
          </p:cNvSpPr>
          <p:nvPr>
            <p:ph type="title"/>
          </p:nvPr>
        </p:nvSpPr>
        <p:spPr/>
        <p:txBody>
          <a:bodyPr/>
          <a:lstStyle/>
          <a:p>
            <a:r>
              <a:rPr lang="fr-FR" dirty="0"/>
              <a:t>Organisation du stage</a:t>
            </a:r>
            <a:endParaRPr lang="en-US" dirty="0"/>
          </a:p>
        </p:txBody>
      </p:sp>
    </p:spTree>
    <p:extLst>
      <p:ext uri="{BB962C8B-B14F-4D97-AF65-F5344CB8AC3E}">
        <p14:creationId xmlns:p14="http://schemas.microsoft.com/office/powerpoint/2010/main" val="1078007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0B10-1E78-42AD-B41B-13C0928212FA}"/>
              </a:ext>
            </a:extLst>
          </p:cNvPr>
          <p:cNvSpPr>
            <a:spLocks noGrp="1"/>
          </p:cNvSpPr>
          <p:nvPr>
            <p:ph type="title"/>
          </p:nvPr>
        </p:nvSpPr>
        <p:spPr/>
        <p:txBody>
          <a:bodyPr/>
          <a:lstStyle/>
          <a:p>
            <a:r>
              <a:rPr lang="en-US" sz="3200" dirty="0"/>
              <a:t>Travaux pratiques</a:t>
            </a:r>
            <a:endParaRPr lang="en-US" sz="3200" b="0" dirty="0"/>
          </a:p>
        </p:txBody>
      </p:sp>
      <p:sp>
        <p:nvSpPr>
          <p:cNvPr id="4" name="Picture Placeholder 3">
            <a:extLst>
              <a:ext uri="{FF2B5EF4-FFF2-40B4-BE49-F238E27FC236}">
                <a16:creationId xmlns:a16="http://schemas.microsoft.com/office/drawing/2014/main" id="{A61A05BA-B577-6F88-653C-06EC75A4CB1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464713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28C08C-8EB8-B3E1-B003-EE8959E5DBC4}"/>
              </a:ext>
            </a:extLst>
          </p:cNvPr>
          <p:cNvSpPr>
            <a:spLocks noGrp="1"/>
          </p:cNvSpPr>
          <p:nvPr>
            <p:ph idx="1"/>
          </p:nvPr>
        </p:nvSpPr>
        <p:spPr/>
        <p:txBody>
          <a:bodyPr/>
          <a:lstStyle/>
          <a:p>
            <a:r>
              <a:rPr lang="fr-FR" dirty="0"/>
              <a:t>Chiffrer le message « TESTONS CE PROGRAMME POUR VOIR S’IL FONCTIONNE BIEN », avec la clé secrète 19</a:t>
            </a:r>
          </a:p>
          <a:p>
            <a:endParaRPr lang="fr-FR" dirty="0"/>
          </a:p>
          <a:p>
            <a:r>
              <a:rPr lang="fr-FR" dirty="0"/>
              <a:t>Déchiffrer le message « WDZI ZIOZIYP GZ KMJA V ZXMDO ZI AMVIXVDN » qui a été chiffré avec la clé de chiffrement 21. </a:t>
            </a:r>
            <a:endParaRPr lang="en-US" dirty="0"/>
          </a:p>
        </p:txBody>
      </p:sp>
      <p:sp>
        <p:nvSpPr>
          <p:cNvPr id="3" name="Title 2">
            <a:extLst>
              <a:ext uri="{FF2B5EF4-FFF2-40B4-BE49-F238E27FC236}">
                <a16:creationId xmlns:a16="http://schemas.microsoft.com/office/drawing/2014/main" id="{313BC1D4-99ED-213C-4436-F7C168AA4FD6}"/>
              </a:ext>
            </a:extLst>
          </p:cNvPr>
          <p:cNvSpPr>
            <a:spLocks noGrp="1"/>
          </p:cNvSpPr>
          <p:nvPr>
            <p:ph type="title"/>
          </p:nvPr>
        </p:nvSpPr>
        <p:spPr/>
        <p:txBody>
          <a:bodyPr/>
          <a:lstStyle/>
          <a:p>
            <a:r>
              <a:rPr lang="en-US" dirty="0" err="1"/>
              <a:t>Entraînement</a:t>
            </a:r>
            <a:r>
              <a:rPr lang="en-US" dirty="0"/>
              <a:t> – chiffrement de César</a:t>
            </a:r>
          </a:p>
        </p:txBody>
      </p:sp>
    </p:spTree>
    <p:extLst>
      <p:ext uri="{BB962C8B-B14F-4D97-AF65-F5344CB8AC3E}">
        <p14:creationId xmlns:p14="http://schemas.microsoft.com/office/powerpoint/2010/main" val="807325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5A8E85-3BBF-6BFD-2B3E-5C3B357B9B13}"/>
              </a:ext>
            </a:extLst>
          </p:cNvPr>
          <p:cNvSpPr>
            <a:spLocks noGrp="1"/>
          </p:cNvSpPr>
          <p:nvPr>
            <p:ph idx="1"/>
          </p:nvPr>
        </p:nvSpPr>
        <p:spPr/>
        <p:txBody>
          <a:bodyPr/>
          <a:lstStyle/>
          <a:p>
            <a:pPr marL="0" indent="0">
              <a:buNone/>
            </a:pPr>
            <a:r>
              <a:rPr lang="en-US" dirty="0"/>
              <a:t>HX LKFL CSSXX CK AK AFBXTC CEXA TXL CTFXL ZK APDDXRX AX TXSASXZF TCMFB A’XMCFM LKGXS !</a:t>
            </a:r>
          </a:p>
          <a:p>
            <a:endParaRPr lang="en-US" dirty="0"/>
          </a:p>
        </p:txBody>
      </p:sp>
      <p:sp>
        <p:nvSpPr>
          <p:cNvPr id="3" name="Title 2">
            <a:extLst>
              <a:ext uri="{FF2B5EF4-FFF2-40B4-BE49-F238E27FC236}">
                <a16:creationId xmlns:a16="http://schemas.microsoft.com/office/drawing/2014/main" id="{26AA8037-5E01-9D16-3F16-BE073D39302D}"/>
              </a:ext>
            </a:extLst>
          </p:cNvPr>
          <p:cNvSpPr>
            <a:spLocks noGrp="1"/>
          </p:cNvSpPr>
          <p:nvPr>
            <p:ph type="title"/>
          </p:nvPr>
        </p:nvSpPr>
        <p:spPr/>
        <p:txBody>
          <a:bodyPr/>
          <a:lstStyle/>
          <a:p>
            <a:r>
              <a:rPr lang="en-US" dirty="0" err="1"/>
              <a:t>Entraînement</a:t>
            </a:r>
            <a:r>
              <a:rPr lang="en-US" dirty="0"/>
              <a:t> – </a:t>
            </a:r>
            <a:r>
              <a:rPr lang="en-US" dirty="0" err="1"/>
              <a:t>analyse</a:t>
            </a:r>
            <a:r>
              <a:rPr lang="en-US" dirty="0"/>
              <a:t> </a:t>
            </a:r>
            <a:r>
              <a:rPr lang="en-US" dirty="0" err="1"/>
              <a:t>fréquentielle</a:t>
            </a:r>
            <a:endParaRPr lang="en-US" dirty="0"/>
          </a:p>
        </p:txBody>
      </p:sp>
      <p:sp>
        <p:nvSpPr>
          <p:cNvPr id="4" name="TextBox 3">
            <a:extLst>
              <a:ext uri="{FF2B5EF4-FFF2-40B4-BE49-F238E27FC236}">
                <a16:creationId xmlns:a16="http://schemas.microsoft.com/office/drawing/2014/main" id="{68942FFC-8569-D8DA-22AC-65AE748435B6}"/>
              </a:ext>
            </a:extLst>
          </p:cNvPr>
          <p:cNvSpPr txBox="1"/>
          <p:nvPr/>
        </p:nvSpPr>
        <p:spPr>
          <a:xfrm>
            <a:off x="562504" y="3065363"/>
            <a:ext cx="5152496" cy="2308324"/>
          </a:xfrm>
          <a:prstGeom prst="rect">
            <a:avLst/>
          </a:prstGeom>
          <a:noFill/>
        </p:spPr>
        <p:txBody>
          <a:bodyPr wrap="square" rtlCol="0">
            <a:spAutoFit/>
          </a:bodyPr>
          <a:lstStyle/>
          <a:p>
            <a:pPr marL="285750" indent="-285750" algn="l">
              <a:buFont typeface="+mj-lt"/>
              <a:buAutoNum type="arabicPeriod"/>
            </a:pPr>
            <a:r>
              <a:rPr lang="fr-FR" dirty="0"/>
              <a:t>Compter le nombre de fois où chaque lettre apparaît dans le texte à déchiffrer</a:t>
            </a:r>
          </a:p>
          <a:p>
            <a:pPr marL="285750" indent="-285750" algn="l">
              <a:buFont typeface="+mj-lt"/>
              <a:buAutoNum type="arabicPeriod"/>
            </a:pPr>
            <a:endParaRPr lang="fr-FR" dirty="0"/>
          </a:p>
          <a:p>
            <a:pPr marL="285750" indent="-285750" algn="l">
              <a:buFont typeface="+mj-lt"/>
              <a:buAutoNum type="arabicPeriod"/>
            </a:pPr>
            <a:r>
              <a:rPr lang="fr-FR" dirty="0"/>
              <a:t>Classer ces lettres selon leur fréquence d’apparition dans ce texte</a:t>
            </a:r>
          </a:p>
          <a:p>
            <a:pPr marL="285750" indent="-285750" algn="l">
              <a:buFont typeface="+mj-lt"/>
              <a:buAutoNum type="arabicPeriod"/>
            </a:pPr>
            <a:endParaRPr lang="fr-FR" dirty="0"/>
          </a:p>
          <a:p>
            <a:pPr marL="285750" indent="-285750" algn="l">
              <a:buFont typeface="+mj-lt"/>
              <a:buAutoNum type="arabicPeriod"/>
            </a:pPr>
            <a:r>
              <a:rPr lang="fr-FR" dirty="0"/>
              <a:t>Comparer avec les fréquences l’apparition des lettres dans un texte de la langue.</a:t>
            </a:r>
            <a:endParaRPr lang="en-US" dirty="0" err="1"/>
          </a:p>
        </p:txBody>
      </p:sp>
      <p:pic>
        <p:nvPicPr>
          <p:cNvPr id="5" name="Picture 2" descr="Le carré de Polybe, un système génial mais incompris">
            <a:extLst>
              <a:ext uri="{FF2B5EF4-FFF2-40B4-BE49-F238E27FC236}">
                <a16:creationId xmlns:a16="http://schemas.microsoft.com/office/drawing/2014/main" id="{CD4BEBB2-03B6-9BFB-9C6D-96906840D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51"/>
          <a:stretch/>
        </p:blipFill>
        <p:spPr bwMode="auto">
          <a:xfrm>
            <a:off x="7246554" y="3053605"/>
            <a:ext cx="3690261" cy="24811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98D96B-55F1-BB8D-A23B-8387A23B9B9F}"/>
              </a:ext>
            </a:extLst>
          </p:cNvPr>
          <p:cNvSpPr txBox="1"/>
          <p:nvPr/>
        </p:nvSpPr>
        <p:spPr>
          <a:xfrm>
            <a:off x="8186194" y="2250701"/>
            <a:ext cx="2047741" cy="646331"/>
          </a:xfrm>
          <a:prstGeom prst="rect">
            <a:avLst/>
          </a:prstGeom>
          <a:noFill/>
        </p:spPr>
        <p:txBody>
          <a:bodyPr wrap="square" rtlCol="0">
            <a:spAutoFit/>
          </a:bodyPr>
          <a:lstStyle/>
          <a:p>
            <a:pPr algn="ctr"/>
            <a:r>
              <a:rPr lang="en-US" sz="1200" dirty="0"/>
              <a:t>Aide – </a:t>
            </a:r>
            <a:r>
              <a:rPr lang="en-US" sz="1200" dirty="0" err="1"/>
              <a:t>fréquence</a:t>
            </a:r>
            <a:r>
              <a:rPr lang="en-US" sz="1200" dirty="0"/>
              <a:t> </a:t>
            </a:r>
            <a:r>
              <a:rPr lang="en-US" sz="1200" dirty="0" err="1"/>
              <a:t>d’apparition</a:t>
            </a:r>
            <a:r>
              <a:rPr lang="en-US" sz="1200" dirty="0"/>
              <a:t> des </a:t>
            </a:r>
            <a:r>
              <a:rPr lang="en-US" sz="1200" dirty="0" err="1"/>
              <a:t>lettres</a:t>
            </a:r>
            <a:r>
              <a:rPr lang="en-US" sz="1200" dirty="0"/>
              <a:t> dans un </a:t>
            </a:r>
            <a:r>
              <a:rPr lang="en-US" sz="1200" dirty="0" err="1"/>
              <a:t>texte</a:t>
            </a:r>
            <a:r>
              <a:rPr lang="en-US" sz="1200" dirty="0"/>
              <a:t> </a:t>
            </a:r>
            <a:r>
              <a:rPr lang="en-US" sz="1200" dirty="0" err="1"/>
              <a:t>français</a:t>
            </a:r>
            <a:endParaRPr lang="en-US" sz="1200" dirty="0"/>
          </a:p>
        </p:txBody>
      </p:sp>
      <p:pic>
        <p:nvPicPr>
          <p:cNvPr id="7" name="Picture 6">
            <a:extLst>
              <a:ext uri="{FF2B5EF4-FFF2-40B4-BE49-F238E27FC236}">
                <a16:creationId xmlns:a16="http://schemas.microsoft.com/office/drawing/2014/main" id="{4EE3E3C7-CE2E-C2F3-AE3C-DADD410AF67E}"/>
              </a:ext>
            </a:extLst>
          </p:cNvPr>
          <p:cNvPicPr>
            <a:picLocks noChangeAspect="1"/>
          </p:cNvPicPr>
          <p:nvPr/>
        </p:nvPicPr>
        <p:blipFill>
          <a:blip r:embed="rId3"/>
          <a:stretch>
            <a:fillRect/>
          </a:stretch>
        </p:blipFill>
        <p:spPr>
          <a:xfrm>
            <a:off x="6744531" y="5544614"/>
            <a:ext cx="4931065" cy="353421"/>
          </a:xfrm>
          <a:prstGeom prst="rect">
            <a:avLst/>
          </a:prstGeom>
        </p:spPr>
      </p:pic>
      <p:sp>
        <p:nvSpPr>
          <p:cNvPr id="8" name="TextBox 7">
            <a:extLst>
              <a:ext uri="{FF2B5EF4-FFF2-40B4-BE49-F238E27FC236}">
                <a16:creationId xmlns:a16="http://schemas.microsoft.com/office/drawing/2014/main" id="{0BCD3DA2-0F91-B4B2-B7A5-39C30DCC33C6}"/>
              </a:ext>
            </a:extLst>
          </p:cNvPr>
          <p:cNvSpPr txBox="1"/>
          <p:nvPr/>
        </p:nvSpPr>
        <p:spPr>
          <a:xfrm>
            <a:off x="5337816" y="5577025"/>
            <a:ext cx="2047741" cy="276999"/>
          </a:xfrm>
          <a:prstGeom prst="rect">
            <a:avLst/>
          </a:prstGeom>
          <a:noFill/>
        </p:spPr>
        <p:txBody>
          <a:bodyPr wrap="square" rtlCol="0">
            <a:spAutoFit/>
          </a:bodyPr>
          <a:lstStyle/>
          <a:p>
            <a:pPr algn="ctr"/>
            <a:r>
              <a:rPr lang="en-US" sz="1200" dirty="0"/>
              <a:t>Ordre final :</a:t>
            </a:r>
          </a:p>
        </p:txBody>
      </p:sp>
    </p:spTree>
    <p:extLst>
      <p:ext uri="{BB962C8B-B14F-4D97-AF65-F5344CB8AC3E}">
        <p14:creationId xmlns:p14="http://schemas.microsoft.com/office/powerpoint/2010/main" val="1225262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0B10-1E78-42AD-B41B-13C0928212FA}"/>
              </a:ext>
            </a:extLst>
          </p:cNvPr>
          <p:cNvSpPr>
            <a:spLocks noGrp="1"/>
          </p:cNvSpPr>
          <p:nvPr>
            <p:ph type="title"/>
          </p:nvPr>
        </p:nvSpPr>
        <p:spPr/>
        <p:txBody>
          <a:bodyPr/>
          <a:lstStyle/>
          <a:p>
            <a:r>
              <a:rPr lang="en-US" sz="3200" dirty="0"/>
              <a:t>Annexes</a:t>
            </a:r>
            <a:br>
              <a:rPr lang="en-US" sz="3200" dirty="0"/>
            </a:br>
            <a:r>
              <a:rPr lang="en-US" sz="3200" dirty="0"/>
              <a:t>- </a:t>
            </a:r>
            <a:r>
              <a:rPr lang="en-US" sz="3200" b="0" dirty="0" err="1"/>
              <a:t>algorithmes</a:t>
            </a:r>
            <a:r>
              <a:rPr lang="en-US" sz="3200" b="0" dirty="0"/>
              <a:t> AES &amp; RSA</a:t>
            </a:r>
            <a:br>
              <a:rPr lang="en-US" sz="3200" b="0" dirty="0"/>
            </a:br>
            <a:r>
              <a:rPr lang="en-US" sz="3200" b="0" dirty="0"/>
              <a:t>- </a:t>
            </a:r>
            <a:r>
              <a:rPr lang="en-US" sz="3200" b="0" dirty="0" err="1"/>
              <a:t>histoire</a:t>
            </a:r>
            <a:r>
              <a:rPr lang="en-US" sz="3200" b="0" dirty="0"/>
              <a:t> des </a:t>
            </a:r>
            <a:r>
              <a:rPr lang="en-US" sz="3200" b="0" dirty="0" err="1"/>
              <a:t>fonctions</a:t>
            </a:r>
            <a:r>
              <a:rPr lang="en-US" sz="3200" b="0" dirty="0"/>
              <a:t> de </a:t>
            </a:r>
            <a:r>
              <a:rPr lang="en-US" sz="3200" b="0" dirty="0" err="1"/>
              <a:t>hachages</a:t>
            </a:r>
            <a:r>
              <a:rPr lang="en-US" sz="3200" b="0" dirty="0"/>
              <a:t> (SHA)</a:t>
            </a:r>
          </a:p>
        </p:txBody>
      </p:sp>
      <p:pic>
        <p:nvPicPr>
          <p:cNvPr id="17" name="Picture Placeholder 16">
            <a:extLst>
              <a:ext uri="{FF2B5EF4-FFF2-40B4-BE49-F238E27FC236}">
                <a16:creationId xmlns:a16="http://schemas.microsoft.com/office/drawing/2014/main" id="{0726623A-8AF6-C0BC-3824-1304CC2BDEA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260" b="9260"/>
          <a:stretch>
            <a:fillRect/>
          </a:stretch>
        </p:blipFill>
        <p:spPr/>
      </p:pic>
    </p:spTree>
    <p:extLst>
      <p:ext uri="{BB962C8B-B14F-4D97-AF65-F5344CB8AC3E}">
        <p14:creationId xmlns:p14="http://schemas.microsoft.com/office/powerpoint/2010/main" val="868957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1228CD56-79FE-708C-B4D7-16477D563330}"/>
                  </a:ext>
                </a:extLst>
              </p:cNvPr>
              <p:cNvSpPr>
                <a:spLocks noGrp="1"/>
              </p:cNvSpPr>
              <p:nvPr>
                <p:ph idx="1"/>
              </p:nvPr>
            </p:nvSpPr>
            <p:spPr>
              <a:xfrm>
                <a:off x="300037" y="1283822"/>
                <a:ext cx="8259761" cy="4608512"/>
              </a:xfrm>
            </p:spPr>
            <p:txBody>
              <a:bodyPr/>
              <a:lstStyle/>
              <a:p>
                <a:r>
                  <a:rPr lang="en-US" sz="1800" u="sng" dirty="0"/>
                  <a:t>National </a:t>
                </a:r>
                <a:r>
                  <a:rPr lang="en-US" sz="1800" u="sng" dirty="0" err="1"/>
                  <a:t>Institut</a:t>
                </a:r>
                <a:r>
                  <a:rPr lang="en-US" sz="1800" u="sng" dirty="0"/>
                  <a:t> Standard Technologies (NIST) </a:t>
                </a:r>
                <a:r>
                  <a:rPr lang="en-US" sz="1800" dirty="0"/>
                  <a:t>: concours en 1997 pour </a:t>
                </a:r>
                <a:r>
                  <a:rPr lang="en-US" sz="1800" dirty="0" err="1"/>
                  <a:t>remplacer</a:t>
                </a:r>
                <a:r>
                  <a:rPr lang="en-US" sz="1800" dirty="0"/>
                  <a:t> l’algorithme DES </a:t>
                </a:r>
                <a:r>
                  <a:rPr lang="en-US" sz="1800" dirty="0" err="1"/>
                  <a:t>devenu</a:t>
                </a:r>
                <a:r>
                  <a:rPr lang="en-US" sz="1800" dirty="0"/>
                  <a:t> </a:t>
                </a:r>
                <a:r>
                  <a:rPr lang="en-US" sz="1800" dirty="0" err="1"/>
                  <a:t>obsolète</a:t>
                </a:r>
                <a:endParaRPr lang="en-US" sz="1800" dirty="0"/>
              </a:p>
              <a:p>
                <a:r>
                  <a:rPr lang="en-US" sz="1800" dirty="0" err="1"/>
                  <a:t>Spécifications</a:t>
                </a:r>
                <a:r>
                  <a:rPr lang="en-US" sz="1800" dirty="0"/>
                  <a:t> de l’algorithme </a:t>
                </a:r>
                <a:r>
                  <a:rPr lang="en-US" sz="1800" dirty="0" err="1"/>
                  <a:t>publiques</a:t>
                </a:r>
                <a:r>
                  <a:rPr lang="en-US" sz="1800" dirty="0"/>
                  <a:t> en 2000</a:t>
                </a:r>
              </a:p>
              <a:p>
                <a:r>
                  <a:rPr lang="en-US" sz="1800" dirty="0"/>
                  <a:t>Message clair </a:t>
                </a:r>
                <a14:m>
                  <m:oMath xmlns:m="http://schemas.openxmlformats.org/officeDocument/2006/math">
                    <m:r>
                      <a:rPr lang="en-US" sz="1800" b="0" i="1" smtClean="0">
                        <a:latin typeface="Cambria Math" panose="02040503050406030204" pitchFamily="18" charset="0"/>
                      </a:rPr>
                      <m:t>𝑥</m:t>
                    </m:r>
                  </m:oMath>
                </a14:m>
                <a:r>
                  <a:rPr lang="en-US" sz="1800" dirty="0"/>
                  <a:t> de 128 bits et clé secrète </a:t>
                </a:r>
                <a14:m>
                  <m:oMath xmlns:m="http://schemas.openxmlformats.org/officeDocument/2006/math">
                    <m:r>
                      <a:rPr lang="en-US" sz="1800" b="0" i="1" smtClean="0">
                        <a:latin typeface="Cambria Math" panose="02040503050406030204" pitchFamily="18" charset="0"/>
                      </a:rPr>
                      <m:t>𝑘</m:t>
                    </m:r>
                    <m:r>
                      <a:rPr lang="en-US" sz="1800" b="0" i="1" smtClean="0">
                        <a:latin typeface="Cambria Math" panose="02040503050406030204" pitchFamily="18" charset="0"/>
                      </a:rPr>
                      <m:t> </m:t>
                    </m:r>
                  </m:oMath>
                </a14:m>
                <a:r>
                  <a:rPr lang="en-US" sz="1800" dirty="0"/>
                  <a:t>de </a:t>
                </a:r>
                <a:r>
                  <a:rPr lang="en-US" sz="1800" dirty="0">
                    <a:solidFill>
                      <a:schemeClr val="accent2"/>
                    </a:solidFill>
                  </a:rPr>
                  <a:t>128,</a:t>
                </a:r>
                <a:r>
                  <a:rPr lang="en-US" sz="1800" dirty="0">
                    <a:solidFill>
                      <a:srgbClr val="00B050"/>
                    </a:solidFill>
                  </a:rPr>
                  <a:t>192</a:t>
                </a:r>
                <a:r>
                  <a:rPr lang="en-US" sz="1800" dirty="0"/>
                  <a:t> ou </a:t>
                </a:r>
                <a:r>
                  <a:rPr lang="en-US" sz="1800" dirty="0">
                    <a:solidFill>
                      <a:schemeClr val="accent3"/>
                    </a:solidFill>
                  </a:rPr>
                  <a:t>256 </a:t>
                </a:r>
                <a:r>
                  <a:rPr lang="en-US" sz="1800" dirty="0"/>
                  <a:t>bits</a:t>
                </a:r>
              </a:p>
              <a:p>
                <a:r>
                  <a:rPr lang="en-US" sz="1800" dirty="0"/>
                  <a:t>Chiffrement symétrique par blocs (état) de </a:t>
                </a:r>
                <a:r>
                  <a:rPr lang="en-US" sz="1800" dirty="0">
                    <a:solidFill>
                      <a:schemeClr val="accent2"/>
                    </a:solidFill>
                  </a:rPr>
                  <a:t>16 octets </a:t>
                </a:r>
                <a:r>
                  <a:rPr lang="en-US" sz="1800" dirty="0"/>
                  <a:t>(16x8 = 128 bits)</a:t>
                </a:r>
              </a:p>
              <a:p>
                <a:r>
                  <a:rPr lang="en-US" sz="1800" dirty="0" err="1"/>
                  <a:t>Système</a:t>
                </a:r>
                <a:r>
                  <a:rPr lang="en-US" sz="1800" dirty="0"/>
                  <a:t> </a:t>
                </a:r>
                <a:r>
                  <a:rPr lang="en-US" sz="1800" dirty="0" err="1"/>
                  <a:t>itératif</a:t>
                </a:r>
                <a:r>
                  <a:rPr lang="en-US" sz="1800" dirty="0"/>
                  <a:t> de </a:t>
                </a:r>
                <a:r>
                  <a:rPr lang="en-US" sz="1800" dirty="0">
                    <a:solidFill>
                      <a:schemeClr val="accent2"/>
                    </a:solidFill>
                  </a:rPr>
                  <a:t>10</a:t>
                </a:r>
                <a:r>
                  <a:rPr lang="en-US" sz="1800" dirty="0"/>
                  <a:t>,</a:t>
                </a:r>
                <a:r>
                  <a:rPr lang="en-US" sz="1800" dirty="0">
                    <a:solidFill>
                      <a:srgbClr val="00B050"/>
                    </a:solidFill>
                  </a:rPr>
                  <a:t>12</a:t>
                </a:r>
                <a:r>
                  <a:rPr lang="en-US" sz="1800" dirty="0"/>
                  <a:t> ou </a:t>
                </a:r>
                <a:r>
                  <a:rPr lang="en-US" sz="1800" dirty="0">
                    <a:solidFill>
                      <a:schemeClr val="accent3"/>
                    </a:solidFill>
                  </a:rPr>
                  <a:t>14</a:t>
                </a:r>
                <a:r>
                  <a:rPr lang="en-US" sz="1800" dirty="0"/>
                  <a:t> tours (</a:t>
                </a:r>
                <a14:m>
                  <m:oMath xmlns:m="http://schemas.openxmlformats.org/officeDocument/2006/math">
                    <m:r>
                      <a:rPr lang="en-US" sz="1800" b="0" i="1" smtClean="0">
                        <a:latin typeface="Cambria Math" panose="02040503050406030204" pitchFamily="18" charset="0"/>
                      </a:rPr>
                      <m:t>𝑖</m:t>
                    </m:r>
                  </m:oMath>
                </a14:m>
                <a:r>
                  <a:rPr lang="en-US" sz="1800" dirty="0"/>
                  <a:t>) avec </a:t>
                </a:r>
                <a:r>
                  <a:rPr lang="en-US" sz="1800" dirty="0" err="1"/>
                  <a:t>une</a:t>
                </a:r>
                <a:r>
                  <a:rPr lang="en-US" sz="1800" dirty="0"/>
                  <a:t> clé de tour </a:t>
                </a:r>
                <a14:m>
                  <m:oMath xmlns:m="http://schemas.openxmlformats.org/officeDocument/2006/math">
                    <m:r>
                      <a:rPr lang="en-US" sz="1800" b="0" i="1" smtClean="0">
                        <a:latin typeface="Cambria Math" panose="02040503050406030204" pitchFamily="18" charset="0"/>
                      </a:rPr>
                      <m:t>𝑟</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𝑖</m:t>
                        </m:r>
                      </m:sub>
                    </m:sSub>
                  </m:oMath>
                </a14:m>
                <a:endParaRPr lang="en-US" sz="1800" dirty="0"/>
              </a:p>
              <a:p>
                <a:endParaRPr lang="en-US" sz="1800" dirty="0"/>
              </a:p>
              <a:p>
                <a:r>
                  <a:rPr lang="en-US" sz="1800" dirty="0"/>
                  <a:t>Permutations de </a:t>
                </a:r>
                <a:r>
                  <a:rPr lang="en-US" sz="1800" dirty="0" err="1"/>
                  <a:t>fonctions</a:t>
                </a:r>
                <a:r>
                  <a:rPr lang="en-US" sz="1800" dirty="0"/>
                  <a:t> </a:t>
                </a:r>
                <a:r>
                  <a:rPr lang="en-US" sz="1800" dirty="0" err="1"/>
                  <a:t>linéaires</a:t>
                </a:r>
                <a:r>
                  <a:rPr lang="en-US" sz="1800" dirty="0"/>
                  <a:t> (</a:t>
                </a:r>
                <a:r>
                  <a:rPr lang="en-US" sz="1800" dirty="0" err="1"/>
                  <a:t>ShiftRows</a:t>
                </a:r>
                <a:r>
                  <a:rPr lang="en-US" sz="1800" dirty="0"/>
                  <a:t>, </a:t>
                </a:r>
                <a:r>
                  <a:rPr lang="en-US" sz="1800" dirty="0" err="1"/>
                  <a:t>MixColumns</a:t>
                </a:r>
                <a:r>
                  <a:rPr lang="en-US" sz="1800" dirty="0"/>
                  <a:t>, </a:t>
                </a:r>
                <a:r>
                  <a:rPr lang="en-US" sz="1800" dirty="0" err="1"/>
                  <a:t>AddRoundKey</a:t>
                </a:r>
                <a:r>
                  <a:rPr lang="en-US" sz="1800" dirty="0"/>
                  <a:t>) et non-</a:t>
                </a:r>
                <a:r>
                  <a:rPr lang="en-US" sz="1800" dirty="0" err="1"/>
                  <a:t>linéaire</a:t>
                </a:r>
                <a:r>
                  <a:rPr lang="en-US" sz="1800" dirty="0"/>
                  <a:t> (</a:t>
                </a:r>
                <a:r>
                  <a:rPr lang="en-US" sz="1800" dirty="0" err="1"/>
                  <a:t>SubBytes</a:t>
                </a:r>
                <a:r>
                  <a:rPr lang="en-US" sz="1800" dirty="0"/>
                  <a:t>)</a:t>
                </a:r>
              </a:p>
              <a:p>
                <a:endParaRPr lang="en-US" sz="1800" dirty="0"/>
              </a:p>
              <a:p>
                <a:r>
                  <a:rPr lang="en-US" sz="1800" dirty="0"/>
                  <a:t>Plus </a:t>
                </a:r>
                <a:r>
                  <a:rPr lang="en-US" sz="1800" dirty="0" err="1"/>
                  <a:t>d’informations</a:t>
                </a:r>
                <a:r>
                  <a:rPr lang="en-US" sz="1800" dirty="0"/>
                  <a:t> </a:t>
                </a:r>
              </a:p>
              <a:p>
                <a:pPr lvl="1"/>
                <a:r>
                  <a:rPr lang="en-US" sz="1400" u="sng" dirty="0">
                    <a:hlinkClick r:id="rId2">
                      <a:extLst>
                        <a:ext uri="{A12FA001-AC4F-418D-AE19-62706E023703}">
                          <ahyp:hlinkClr xmlns:ahyp="http://schemas.microsoft.com/office/drawing/2018/hyperlinkcolor" val="tx"/>
                        </a:ext>
                      </a:extLst>
                    </a:hlinkClick>
                  </a:rPr>
                  <a:t>Section 2.1.3 : </a:t>
                </a:r>
                <a:r>
                  <a:rPr lang="en-US" sz="1400" dirty="0">
                    <a:solidFill>
                      <a:srgbClr val="3CB4E6"/>
                    </a:solidFill>
                    <a:hlinkClick r:id="rId2">
                      <a:extLst>
                        <a:ext uri="{A12FA001-AC4F-418D-AE19-62706E023703}">
                          <ahyp:hlinkClr xmlns:ahyp="http://schemas.microsoft.com/office/drawing/2018/hyperlinkcolor" val="tx"/>
                        </a:ext>
                      </a:extLst>
                    </a:hlinkClick>
                  </a:rPr>
                  <a:t>https://theses.hal.science/tel-03549775</a:t>
                </a:r>
                <a:endParaRPr lang="en-US" sz="1400" dirty="0"/>
              </a:p>
              <a:p>
                <a:pPr lvl="1"/>
                <a:r>
                  <a:rPr lang="en-US" sz="1400" dirty="0">
                    <a:hlinkClick r:id="rId3">
                      <a:extLst>
                        <a:ext uri="{A12FA001-AC4F-418D-AE19-62706E023703}">
                          <ahyp:hlinkClr xmlns:ahyp="http://schemas.microsoft.com/office/drawing/2018/hyperlinkcolor" val="tx"/>
                        </a:ext>
                      </a:extLst>
                    </a:hlinkClick>
                  </a:rPr>
                  <a:t>YouTube : </a:t>
                </a:r>
                <a:r>
                  <a:rPr lang="en-US" sz="1400" dirty="0">
                    <a:solidFill>
                      <a:srgbClr val="3CB4E6"/>
                    </a:solidFill>
                    <a:hlinkClick r:id="rId3">
                      <a:extLst>
                        <a:ext uri="{A12FA001-AC4F-418D-AE19-62706E023703}">
                          <ahyp:hlinkClr xmlns:ahyp="http://schemas.microsoft.com/office/drawing/2018/hyperlinkcolor" val="tx"/>
                        </a:ext>
                      </a:extLst>
                    </a:hlinkClick>
                  </a:rPr>
                  <a:t>https://www.youtube.com/watch?v=pSCoquEJsIo</a:t>
                </a:r>
                <a:endParaRPr lang="en-US" sz="1400" dirty="0"/>
              </a:p>
              <a:p>
                <a:pPr lvl="1"/>
                <a:endParaRPr lang="en-US" sz="1400" dirty="0"/>
              </a:p>
              <a:p>
                <a:pPr lvl="1"/>
                <a:endParaRPr lang="en-US" sz="1400" dirty="0"/>
              </a:p>
            </p:txBody>
          </p:sp>
        </mc:Choice>
        <mc:Fallback>
          <p:sp>
            <p:nvSpPr>
              <p:cNvPr id="2" name="Content Placeholder 1">
                <a:extLst>
                  <a:ext uri="{FF2B5EF4-FFF2-40B4-BE49-F238E27FC236}">
                    <a16:creationId xmlns:a16="http://schemas.microsoft.com/office/drawing/2014/main" id="{1228CD56-79FE-708C-B4D7-16477D563330}"/>
                  </a:ext>
                </a:extLst>
              </p:cNvPr>
              <p:cNvSpPr>
                <a:spLocks noGrp="1" noRot="1" noChangeAspect="1" noMove="1" noResize="1" noEditPoints="1" noAdjustHandles="1" noChangeArrowheads="1" noChangeShapeType="1" noTextEdit="1"/>
              </p:cNvSpPr>
              <p:nvPr>
                <p:ph idx="1"/>
              </p:nvPr>
            </p:nvSpPr>
            <p:spPr>
              <a:xfrm>
                <a:off x="300037" y="1283822"/>
                <a:ext cx="8259761" cy="4608512"/>
              </a:xfrm>
              <a:blipFill>
                <a:blip r:embed="rId4"/>
                <a:stretch>
                  <a:fillRect l="-443" t="-794" r="-886" b="-780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982695E-2E6E-A521-456B-CFAB3A2238F8}"/>
              </a:ext>
            </a:extLst>
          </p:cNvPr>
          <p:cNvSpPr>
            <a:spLocks noGrp="1"/>
          </p:cNvSpPr>
          <p:nvPr>
            <p:ph type="title"/>
          </p:nvPr>
        </p:nvSpPr>
        <p:spPr/>
        <p:txBody>
          <a:bodyPr/>
          <a:lstStyle/>
          <a:p>
            <a:r>
              <a:rPr lang="en-US" dirty="0"/>
              <a:t>Advanced Encryption Standard (AES)</a:t>
            </a:r>
          </a:p>
        </p:txBody>
      </p:sp>
      <p:pic>
        <p:nvPicPr>
          <p:cNvPr id="5" name="Picture 4">
            <a:extLst>
              <a:ext uri="{FF2B5EF4-FFF2-40B4-BE49-F238E27FC236}">
                <a16:creationId xmlns:a16="http://schemas.microsoft.com/office/drawing/2014/main" id="{AB512A2D-A91B-8E9F-F076-29A4B38E8A99}"/>
              </a:ext>
            </a:extLst>
          </p:cNvPr>
          <p:cNvPicPr>
            <a:picLocks noChangeAspect="1"/>
          </p:cNvPicPr>
          <p:nvPr/>
        </p:nvPicPr>
        <p:blipFill>
          <a:blip r:embed="rId5"/>
          <a:stretch>
            <a:fillRect/>
          </a:stretch>
        </p:blipFill>
        <p:spPr>
          <a:xfrm>
            <a:off x="8493174" y="1484313"/>
            <a:ext cx="3398787" cy="4452104"/>
          </a:xfrm>
          <a:prstGeom prst="rect">
            <a:avLst/>
          </a:prstGeom>
        </p:spPr>
      </p:pic>
    </p:spTree>
    <p:extLst>
      <p:ext uri="{BB962C8B-B14F-4D97-AF65-F5344CB8AC3E}">
        <p14:creationId xmlns:p14="http://schemas.microsoft.com/office/powerpoint/2010/main" val="101735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arn(inVertical)">
                                      <p:cBhvr>
                                        <p:cTn id="7" dur="500"/>
                                        <p:tgtEl>
                                          <p:spTgt spid="2">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arn(inVertical)">
                                      <p:cBhvr>
                                        <p:cTn id="10" dur="500"/>
                                        <p:tgtEl>
                                          <p:spTgt spid="2">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arn(inVertical)">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barn(inVertical)">
                                      <p:cBhvr>
                                        <p:cTn id="18" dur="500"/>
                                        <p:tgtEl>
                                          <p:spTgt spid="2">
                                            <p:txEl>
                                              <p:pRg st="6" end="6"/>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
                                            <p:txEl>
                                              <p:pRg st="8" end="8"/>
                                            </p:txEl>
                                          </p:spTgt>
                                        </p:tgtEl>
                                        <p:attrNameLst>
                                          <p:attrName>style.visibility</p:attrName>
                                        </p:attrNameLst>
                                      </p:cBhvr>
                                      <p:to>
                                        <p:strVal val="visible"/>
                                      </p:to>
                                    </p:set>
                                    <p:animEffect transition="in" filter="barn(inVertical)">
                                      <p:cBhvr>
                                        <p:cTn id="26" dur="500"/>
                                        <p:tgtEl>
                                          <p:spTgt spid="2">
                                            <p:txEl>
                                              <p:pRg st="8" end="8"/>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barn(inVertical)">
                                      <p:cBhvr>
                                        <p:cTn id="29" dur="500"/>
                                        <p:tgtEl>
                                          <p:spTgt spid="2">
                                            <p:txEl>
                                              <p:pRg st="9" end="9"/>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barn(inVertical)">
                                      <p:cBhvr>
                                        <p:cTn id="3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271C-501B-2610-1311-C783B2B43A39}"/>
              </a:ext>
            </a:extLst>
          </p:cNvPr>
          <p:cNvSpPr>
            <a:spLocks noGrp="1"/>
          </p:cNvSpPr>
          <p:nvPr>
            <p:ph type="title"/>
          </p:nvPr>
        </p:nvSpPr>
        <p:spPr/>
        <p:txBody>
          <a:bodyPr/>
          <a:lstStyle/>
          <a:p>
            <a:r>
              <a:rPr lang="en-US" dirty="0"/>
              <a:t>AES - </a:t>
            </a:r>
            <a:r>
              <a:rPr lang="en-US" dirty="0" err="1"/>
              <a:t>AddRoundKey</a:t>
            </a:r>
            <a:endParaRPr lang="en-US" dirty="0"/>
          </a:p>
        </p:txBody>
      </p:sp>
      <p:pic>
        <p:nvPicPr>
          <p:cNvPr id="8" name="Picture 7">
            <a:extLst>
              <a:ext uri="{FF2B5EF4-FFF2-40B4-BE49-F238E27FC236}">
                <a16:creationId xmlns:a16="http://schemas.microsoft.com/office/drawing/2014/main" id="{0B2BE0D7-23F2-8D41-8513-82E359751B82}"/>
              </a:ext>
            </a:extLst>
          </p:cNvPr>
          <p:cNvPicPr>
            <a:picLocks noChangeAspect="1"/>
          </p:cNvPicPr>
          <p:nvPr/>
        </p:nvPicPr>
        <p:blipFill>
          <a:blip r:embed="rId2"/>
          <a:stretch>
            <a:fillRect/>
          </a:stretch>
        </p:blipFill>
        <p:spPr>
          <a:xfrm>
            <a:off x="211955" y="1327047"/>
            <a:ext cx="3398787" cy="4452104"/>
          </a:xfrm>
          <a:prstGeom prst="rect">
            <a:avLst/>
          </a:prstGeom>
        </p:spPr>
      </p:pic>
      <p:cxnSp>
        <p:nvCxnSpPr>
          <p:cNvPr id="10" name="Straight Connector 9">
            <a:extLst>
              <a:ext uri="{FF2B5EF4-FFF2-40B4-BE49-F238E27FC236}">
                <a16:creationId xmlns:a16="http://schemas.microsoft.com/office/drawing/2014/main" id="{0CD1AF05-8DE6-9223-B6C3-5A3350947922}"/>
              </a:ext>
            </a:extLst>
          </p:cNvPr>
          <p:cNvCxnSpPr/>
          <p:nvPr/>
        </p:nvCxnSpPr>
        <p:spPr>
          <a:xfrm>
            <a:off x="3687097" y="1032387"/>
            <a:ext cx="0" cy="5139813"/>
          </a:xfrm>
          <a:prstGeom prst="line">
            <a:avLst/>
          </a:prstGeom>
          <a:ln w="22225">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1" name="Table 11">
                <a:extLst>
                  <a:ext uri="{FF2B5EF4-FFF2-40B4-BE49-F238E27FC236}">
                    <a16:creationId xmlns:a16="http://schemas.microsoft.com/office/drawing/2014/main" id="{04E08036-DE2F-4521-F184-2740EA5DA77C}"/>
                  </a:ext>
                </a:extLst>
              </p:cNvPr>
              <p:cNvGraphicFramePr>
                <a:graphicFrameLocks noGrp="1"/>
              </p:cNvGraphicFramePr>
              <p:nvPr>
                <p:extLst>
                  <p:ext uri="{D42A27DB-BD31-4B8C-83A1-F6EECF244321}">
                    <p14:modId xmlns:p14="http://schemas.microsoft.com/office/powerpoint/2010/main" val="316069653"/>
                  </p:ext>
                </p:extLst>
              </p:nvPr>
            </p:nvGraphicFramePr>
            <p:xfrm>
              <a:off x="5166031" y="2568403"/>
              <a:ext cx="2237648" cy="1752876"/>
            </p:xfrm>
            <a:graphic>
              <a:graphicData uri="http://schemas.openxmlformats.org/drawingml/2006/table">
                <a:tbl>
                  <a:tblPr firstRow="1" bandRow="1">
                    <a:tableStyleId>{D7AC3CCA-C797-4891-BE02-D94E43425B78}</a:tableStyleId>
                  </a:tblPr>
                  <a:tblGrid>
                    <a:gridCol w="559412">
                      <a:extLst>
                        <a:ext uri="{9D8B030D-6E8A-4147-A177-3AD203B41FA5}">
                          <a16:colId xmlns:a16="http://schemas.microsoft.com/office/drawing/2014/main" val="794903875"/>
                        </a:ext>
                      </a:extLst>
                    </a:gridCol>
                    <a:gridCol w="559412">
                      <a:extLst>
                        <a:ext uri="{9D8B030D-6E8A-4147-A177-3AD203B41FA5}">
                          <a16:colId xmlns:a16="http://schemas.microsoft.com/office/drawing/2014/main" val="2455107272"/>
                        </a:ext>
                      </a:extLst>
                    </a:gridCol>
                    <a:gridCol w="559412">
                      <a:extLst>
                        <a:ext uri="{9D8B030D-6E8A-4147-A177-3AD203B41FA5}">
                          <a16:colId xmlns:a16="http://schemas.microsoft.com/office/drawing/2014/main" val="680473099"/>
                        </a:ext>
                      </a:extLst>
                    </a:gridCol>
                    <a:gridCol w="559412">
                      <a:extLst>
                        <a:ext uri="{9D8B030D-6E8A-4147-A177-3AD203B41FA5}">
                          <a16:colId xmlns:a16="http://schemas.microsoft.com/office/drawing/2014/main" val="3473302937"/>
                        </a:ext>
                      </a:extLst>
                    </a:gridCol>
                  </a:tblGrid>
                  <a:tr h="438219">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0,1</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0,2</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0,3</m:t>
                                    </m:r>
                                  </m:sub>
                                </m:sSub>
                              </m:oMath>
                            </m:oMathPara>
                          </a14:m>
                          <a:endParaRPr lang="en-US" b="0" dirty="0"/>
                        </a:p>
                      </a:txBody>
                      <a:tcPr/>
                    </a:tc>
                    <a:extLst>
                      <a:ext uri="{0D108BD9-81ED-4DB2-BD59-A6C34878D82A}">
                        <a16:rowId xmlns:a16="http://schemas.microsoft.com/office/drawing/2014/main" val="3415585818"/>
                      </a:ext>
                    </a:extLst>
                  </a:tr>
                  <a:tr h="438219">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1,2</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1,3</m:t>
                                    </m:r>
                                  </m:sub>
                                </m:sSub>
                              </m:oMath>
                            </m:oMathPara>
                          </a14:m>
                          <a:endParaRPr lang="en-US" b="0" dirty="0"/>
                        </a:p>
                      </a:txBody>
                      <a:tcPr/>
                    </a:tc>
                    <a:extLst>
                      <a:ext uri="{0D108BD9-81ED-4DB2-BD59-A6C34878D82A}">
                        <a16:rowId xmlns:a16="http://schemas.microsoft.com/office/drawing/2014/main" val="1127966475"/>
                      </a:ext>
                    </a:extLst>
                  </a:tr>
                  <a:tr h="438219">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2,0</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2,1</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2,2</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2,3</m:t>
                                    </m:r>
                                  </m:sub>
                                </m:sSub>
                              </m:oMath>
                            </m:oMathPara>
                          </a14:m>
                          <a:endParaRPr lang="en-US" b="0" dirty="0"/>
                        </a:p>
                      </a:txBody>
                      <a:tcPr/>
                    </a:tc>
                    <a:extLst>
                      <a:ext uri="{0D108BD9-81ED-4DB2-BD59-A6C34878D82A}">
                        <a16:rowId xmlns:a16="http://schemas.microsoft.com/office/drawing/2014/main" val="1825416058"/>
                      </a:ext>
                    </a:extLst>
                  </a:tr>
                  <a:tr h="438219">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3,0</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3,1</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3,2</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3,3</m:t>
                                    </m:r>
                                  </m:sub>
                                </m:sSub>
                              </m:oMath>
                            </m:oMathPara>
                          </a14:m>
                          <a:endParaRPr lang="en-US" b="0" dirty="0"/>
                        </a:p>
                      </a:txBody>
                      <a:tcPr/>
                    </a:tc>
                    <a:extLst>
                      <a:ext uri="{0D108BD9-81ED-4DB2-BD59-A6C34878D82A}">
                        <a16:rowId xmlns:a16="http://schemas.microsoft.com/office/drawing/2014/main" val="809792616"/>
                      </a:ext>
                    </a:extLst>
                  </a:tr>
                </a:tbl>
              </a:graphicData>
            </a:graphic>
          </p:graphicFrame>
        </mc:Choice>
        <mc:Fallback xmlns="">
          <p:graphicFrame>
            <p:nvGraphicFramePr>
              <p:cNvPr id="11" name="Table 11">
                <a:extLst>
                  <a:ext uri="{FF2B5EF4-FFF2-40B4-BE49-F238E27FC236}">
                    <a16:creationId xmlns:a16="http://schemas.microsoft.com/office/drawing/2014/main" id="{04E08036-DE2F-4521-F184-2740EA5DA77C}"/>
                  </a:ext>
                </a:extLst>
              </p:cNvPr>
              <p:cNvGraphicFramePr>
                <a:graphicFrameLocks noGrp="1"/>
              </p:cNvGraphicFramePr>
              <p:nvPr>
                <p:extLst>
                  <p:ext uri="{D42A27DB-BD31-4B8C-83A1-F6EECF244321}">
                    <p14:modId xmlns:p14="http://schemas.microsoft.com/office/powerpoint/2010/main" val="316069653"/>
                  </p:ext>
                </p:extLst>
              </p:nvPr>
            </p:nvGraphicFramePr>
            <p:xfrm>
              <a:off x="5166031" y="2568403"/>
              <a:ext cx="2237648" cy="1752876"/>
            </p:xfrm>
            <a:graphic>
              <a:graphicData uri="http://schemas.openxmlformats.org/drawingml/2006/table">
                <a:tbl>
                  <a:tblPr firstRow="1" bandRow="1">
                    <a:tableStyleId>{D7AC3CCA-C797-4891-BE02-D94E43425B78}</a:tableStyleId>
                  </a:tblPr>
                  <a:tblGrid>
                    <a:gridCol w="559412">
                      <a:extLst>
                        <a:ext uri="{9D8B030D-6E8A-4147-A177-3AD203B41FA5}">
                          <a16:colId xmlns:a16="http://schemas.microsoft.com/office/drawing/2014/main" val="794903875"/>
                        </a:ext>
                      </a:extLst>
                    </a:gridCol>
                    <a:gridCol w="559412">
                      <a:extLst>
                        <a:ext uri="{9D8B030D-6E8A-4147-A177-3AD203B41FA5}">
                          <a16:colId xmlns:a16="http://schemas.microsoft.com/office/drawing/2014/main" val="2455107272"/>
                        </a:ext>
                      </a:extLst>
                    </a:gridCol>
                    <a:gridCol w="559412">
                      <a:extLst>
                        <a:ext uri="{9D8B030D-6E8A-4147-A177-3AD203B41FA5}">
                          <a16:colId xmlns:a16="http://schemas.microsoft.com/office/drawing/2014/main" val="680473099"/>
                        </a:ext>
                      </a:extLst>
                    </a:gridCol>
                    <a:gridCol w="559412">
                      <a:extLst>
                        <a:ext uri="{9D8B030D-6E8A-4147-A177-3AD203B41FA5}">
                          <a16:colId xmlns:a16="http://schemas.microsoft.com/office/drawing/2014/main" val="3473302937"/>
                        </a:ext>
                      </a:extLst>
                    </a:gridCol>
                  </a:tblGrid>
                  <a:tr h="438219">
                    <a:tc>
                      <a:txBody>
                        <a:bodyPr/>
                        <a:lstStyle/>
                        <a:p>
                          <a:endParaRPr lang="en-US"/>
                        </a:p>
                      </a:txBody>
                      <a:tcPr>
                        <a:blipFill>
                          <a:blip r:embed="rId3"/>
                          <a:stretch>
                            <a:fillRect l="-1087" t="-1389" r="-302174" b="-302778"/>
                          </a:stretch>
                        </a:blipFill>
                      </a:tcPr>
                    </a:tc>
                    <a:tc>
                      <a:txBody>
                        <a:bodyPr/>
                        <a:lstStyle/>
                        <a:p>
                          <a:endParaRPr lang="en-US"/>
                        </a:p>
                      </a:txBody>
                      <a:tcPr>
                        <a:blipFill>
                          <a:blip r:embed="rId3"/>
                          <a:stretch>
                            <a:fillRect l="-101087" t="-1389" r="-202174" b="-302778"/>
                          </a:stretch>
                        </a:blipFill>
                      </a:tcPr>
                    </a:tc>
                    <a:tc>
                      <a:txBody>
                        <a:bodyPr/>
                        <a:lstStyle/>
                        <a:p>
                          <a:endParaRPr lang="en-US"/>
                        </a:p>
                      </a:txBody>
                      <a:tcPr>
                        <a:blipFill>
                          <a:blip r:embed="rId3"/>
                          <a:stretch>
                            <a:fillRect l="-201087" t="-1389" r="-102174" b="-302778"/>
                          </a:stretch>
                        </a:blipFill>
                      </a:tcPr>
                    </a:tc>
                    <a:tc>
                      <a:txBody>
                        <a:bodyPr/>
                        <a:lstStyle/>
                        <a:p>
                          <a:endParaRPr lang="en-US"/>
                        </a:p>
                      </a:txBody>
                      <a:tcPr>
                        <a:blipFill>
                          <a:blip r:embed="rId3"/>
                          <a:stretch>
                            <a:fillRect l="-301087" t="-1389" r="-2174" b="-302778"/>
                          </a:stretch>
                        </a:blipFill>
                      </a:tcPr>
                    </a:tc>
                    <a:extLst>
                      <a:ext uri="{0D108BD9-81ED-4DB2-BD59-A6C34878D82A}">
                        <a16:rowId xmlns:a16="http://schemas.microsoft.com/office/drawing/2014/main" val="3415585818"/>
                      </a:ext>
                    </a:extLst>
                  </a:tr>
                  <a:tr h="438219">
                    <a:tc>
                      <a:txBody>
                        <a:bodyPr/>
                        <a:lstStyle/>
                        <a:p>
                          <a:endParaRPr lang="en-US"/>
                        </a:p>
                      </a:txBody>
                      <a:tcPr>
                        <a:blipFill>
                          <a:blip r:embed="rId3"/>
                          <a:stretch>
                            <a:fillRect l="-1087" t="-101389" r="-302174" b="-202778"/>
                          </a:stretch>
                        </a:blipFill>
                      </a:tcPr>
                    </a:tc>
                    <a:tc>
                      <a:txBody>
                        <a:bodyPr/>
                        <a:lstStyle/>
                        <a:p>
                          <a:endParaRPr lang="en-US"/>
                        </a:p>
                      </a:txBody>
                      <a:tcPr>
                        <a:blipFill>
                          <a:blip r:embed="rId3"/>
                          <a:stretch>
                            <a:fillRect l="-101087" t="-101389" r="-202174" b="-202778"/>
                          </a:stretch>
                        </a:blipFill>
                      </a:tcPr>
                    </a:tc>
                    <a:tc>
                      <a:txBody>
                        <a:bodyPr/>
                        <a:lstStyle/>
                        <a:p>
                          <a:endParaRPr lang="en-US"/>
                        </a:p>
                      </a:txBody>
                      <a:tcPr>
                        <a:blipFill>
                          <a:blip r:embed="rId3"/>
                          <a:stretch>
                            <a:fillRect l="-201087" t="-101389" r="-102174" b="-202778"/>
                          </a:stretch>
                        </a:blipFill>
                      </a:tcPr>
                    </a:tc>
                    <a:tc>
                      <a:txBody>
                        <a:bodyPr/>
                        <a:lstStyle/>
                        <a:p>
                          <a:endParaRPr lang="en-US"/>
                        </a:p>
                      </a:txBody>
                      <a:tcPr>
                        <a:blipFill>
                          <a:blip r:embed="rId3"/>
                          <a:stretch>
                            <a:fillRect l="-301087" t="-101389" r="-2174" b="-202778"/>
                          </a:stretch>
                        </a:blipFill>
                      </a:tcPr>
                    </a:tc>
                    <a:extLst>
                      <a:ext uri="{0D108BD9-81ED-4DB2-BD59-A6C34878D82A}">
                        <a16:rowId xmlns:a16="http://schemas.microsoft.com/office/drawing/2014/main" val="1127966475"/>
                      </a:ext>
                    </a:extLst>
                  </a:tr>
                  <a:tr h="438219">
                    <a:tc>
                      <a:txBody>
                        <a:bodyPr/>
                        <a:lstStyle/>
                        <a:p>
                          <a:endParaRPr lang="en-US"/>
                        </a:p>
                      </a:txBody>
                      <a:tcPr>
                        <a:blipFill>
                          <a:blip r:embed="rId3"/>
                          <a:stretch>
                            <a:fillRect l="-1087" t="-201389" r="-302174" b="-102778"/>
                          </a:stretch>
                        </a:blipFill>
                      </a:tcPr>
                    </a:tc>
                    <a:tc>
                      <a:txBody>
                        <a:bodyPr/>
                        <a:lstStyle/>
                        <a:p>
                          <a:endParaRPr lang="en-US"/>
                        </a:p>
                      </a:txBody>
                      <a:tcPr>
                        <a:blipFill>
                          <a:blip r:embed="rId3"/>
                          <a:stretch>
                            <a:fillRect l="-101087" t="-201389" r="-202174" b="-102778"/>
                          </a:stretch>
                        </a:blipFill>
                      </a:tcPr>
                    </a:tc>
                    <a:tc>
                      <a:txBody>
                        <a:bodyPr/>
                        <a:lstStyle/>
                        <a:p>
                          <a:endParaRPr lang="en-US"/>
                        </a:p>
                      </a:txBody>
                      <a:tcPr>
                        <a:blipFill>
                          <a:blip r:embed="rId3"/>
                          <a:stretch>
                            <a:fillRect l="-201087" t="-201389" r="-102174" b="-102778"/>
                          </a:stretch>
                        </a:blipFill>
                      </a:tcPr>
                    </a:tc>
                    <a:tc>
                      <a:txBody>
                        <a:bodyPr/>
                        <a:lstStyle/>
                        <a:p>
                          <a:endParaRPr lang="en-US"/>
                        </a:p>
                      </a:txBody>
                      <a:tcPr>
                        <a:blipFill>
                          <a:blip r:embed="rId3"/>
                          <a:stretch>
                            <a:fillRect l="-301087" t="-201389" r="-2174" b="-102778"/>
                          </a:stretch>
                        </a:blipFill>
                      </a:tcPr>
                    </a:tc>
                    <a:extLst>
                      <a:ext uri="{0D108BD9-81ED-4DB2-BD59-A6C34878D82A}">
                        <a16:rowId xmlns:a16="http://schemas.microsoft.com/office/drawing/2014/main" val="1825416058"/>
                      </a:ext>
                    </a:extLst>
                  </a:tr>
                  <a:tr h="438219">
                    <a:tc>
                      <a:txBody>
                        <a:bodyPr/>
                        <a:lstStyle/>
                        <a:p>
                          <a:endParaRPr lang="en-US"/>
                        </a:p>
                      </a:txBody>
                      <a:tcPr>
                        <a:blipFill>
                          <a:blip r:embed="rId3"/>
                          <a:stretch>
                            <a:fillRect l="-1087" t="-301389" r="-302174" b="-2778"/>
                          </a:stretch>
                        </a:blipFill>
                      </a:tcPr>
                    </a:tc>
                    <a:tc>
                      <a:txBody>
                        <a:bodyPr/>
                        <a:lstStyle/>
                        <a:p>
                          <a:endParaRPr lang="en-US"/>
                        </a:p>
                      </a:txBody>
                      <a:tcPr>
                        <a:blipFill>
                          <a:blip r:embed="rId3"/>
                          <a:stretch>
                            <a:fillRect l="-101087" t="-301389" r="-202174" b="-2778"/>
                          </a:stretch>
                        </a:blipFill>
                      </a:tcPr>
                    </a:tc>
                    <a:tc>
                      <a:txBody>
                        <a:bodyPr/>
                        <a:lstStyle/>
                        <a:p>
                          <a:endParaRPr lang="en-US"/>
                        </a:p>
                      </a:txBody>
                      <a:tcPr>
                        <a:blipFill>
                          <a:blip r:embed="rId3"/>
                          <a:stretch>
                            <a:fillRect l="-201087" t="-301389" r="-102174" b="-2778"/>
                          </a:stretch>
                        </a:blipFill>
                      </a:tcPr>
                    </a:tc>
                    <a:tc>
                      <a:txBody>
                        <a:bodyPr/>
                        <a:lstStyle/>
                        <a:p>
                          <a:endParaRPr lang="en-US"/>
                        </a:p>
                      </a:txBody>
                      <a:tcPr>
                        <a:blipFill>
                          <a:blip r:embed="rId3"/>
                          <a:stretch>
                            <a:fillRect l="-301087" t="-301389" r="-2174" b="-2778"/>
                          </a:stretch>
                        </a:blipFill>
                      </a:tcPr>
                    </a:tc>
                    <a:extLst>
                      <a:ext uri="{0D108BD9-81ED-4DB2-BD59-A6C34878D82A}">
                        <a16:rowId xmlns:a16="http://schemas.microsoft.com/office/drawing/2014/main" val="809792616"/>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04711F-2B29-2BAA-F6C2-07E50BC3A341}"/>
                  </a:ext>
                </a:extLst>
              </p:cNvPr>
              <p:cNvSpPr txBox="1"/>
              <p:nvPr/>
            </p:nvSpPr>
            <p:spPr>
              <a:xfrm>
                <a:off x="7506928" y="3244334"/>
                <a:ext cx="899652"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err="1"/>
              </a:p>
            </p:txBody>
          </p:sp>
        </mc:Choice>
        <mc:Fallback xmlns="">
          <p:sp>
            <p:nvSpPr>
              <p:cNvPr id="12" name="TextBox 11">
                <a:extLst>
                  <a:ext uri="{FF2B5EF4-FFF2-40B4-BE49-F238E27FC236}">
                    <a16:creationId xmlns:a16="http://schemas.microsoft.com/office/drawing/2014/main" id="{3B04711F-2B29-2BAA-F6C2-07E50BC3A341}"/>
                  </a:ext>
                </a:extLst>
              </p:cNvPr>
              <p:cNvSpPr txBox="1">
                <a:spLocks noRot="1" noChangeAspect="1" noMove="1" noResize="1" noEditPoints="1" noAdjustHandles="1" noChangeArrowheads="1" noChangeShapeType="1" noTextEdit="1"/>
              </p:cNvSpPr>
              <p:nvPr/>
            </p:nvSpPr>
            <p:spPr>
              <a:xfrm>
                <a:off x="7506928" y="3244334"/>
                <a:ext cx="899652" cy="369332"/>
              </a:xfrm>
              <a:prstGeom prst="rect">
                <a:avLst/>
              </a:prstGeom>
              <a:blipFill>
                <a:blip r:embed="rId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1">
                <a:extLst>
                  <a:ext uri="{FF2B5EF4-FFF2-40B4-BE49-F238E27FC236}">
                    <a16:creationId xmlns:a16="http://schemas.microsoft.com/office/drawing/2014/main" id="{D804863D-DBD5-D002-63AC-BA1BA485A5C6}"/>
                  </a:ext>
                </a:extLst>
              </p:cNvPr>
              <p:cNvGraphicFramePr>
                <a:graphicFrameLocks noGrp="1"/>
              </p:cNvGraphicFramePr>
              <p:nvPr>
                <p:extLst>
                  <p:ext uri="{D42A27DB-BD31-4B8C-83A1-F6EECF244321}">
                    <p14:modId xmlns:p14="http://schemas.microsoft.com/office/powerpoint/2010/main" val="3895327379"/>
                  </p:ext>
                </p:extLst>
              </p:nvPr>
            </p:nvGraphicFramePr>
            <p:xfrm>
              <a:off x="8504904" y="2568403"/>
              <a:ext cx="2237648" cy="1752876"/>
            </p:xfrm>
            <a:graphic>
              <a:graphicData uri="http://schemas.openxmlformats.org/drawingml/2006/table">
                <a:tbl>
                  <a:tblPr firstRow="1" bandRow="1">
                    <a:tableStyleId>{D7AC3CCA-C797-4891-BE02-D94E43425B78}</a:tableStyleId>
                  </a:tblPr>
                  <a:tblGrid>
                    <a:gridCol w="559412">
                      <a:extLst>
                        <a:ext uri="{9D8B030D-6E8A-4147-A177-3AD203B41FA5}">
                          <a16:colId xmlns:a16="http://schemas.microsoft.com/office/drawing/2014/main" val="794903875"/>
                        </a:ext>
                      </a:extLst>
                    </a:gridCol>
                    <a:gridCol w="559412">
                      <a:extLst>
                        <a:ext uri="{9D8B030D-6E8A-4147-A177-3AD203B41FA5}">
                          <a16:colId xmlns:a16="http://schemas.microsoft.com/office/drawing/2014/main" val="2455107272"/>
                        </a:ext>
                      </a:extLst>
                    </a:gridCol>
                    <a:gridCol w="559412">
                      <a:extLst>
                        <a:ext uri="{9D8B030D-6E8A-4147-A177-3AD203B41FA5}">
                          <a16:colId xmlns:a16="http://schemas.microsoft.com/office/drawing/2014/main" val="680473099"/>
                        </a:ext>
                      </a:extLst>
                    </a:gridCol>
                    <a:gridCol w="559412">
                      <a:extLst>
                        <a:ext uri="{9D8B030D-6E8A-4147-A177-3AD203B41FA5}">
                          <a16:colId xmlns:a16="http://schemas.microsoft.com/office/drawing/2014/main" val="3473302937"/>
                        </a:ext>
                      </a:extLst>
                    </a:gridCol>
                  </a:tblGrid>
                  <a:tr h="438219">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0,0</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0,1</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0,2</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0,3</m:t>
                                    </m:r>
                                  </m:sub>
                                </m:sSub>
                              </m:oMath>
                            </m:oMathPara>
                          </a14:m>
                          <a:endParaRPr lang="en-US" b="0" dirty="0"/>
                        </a:p>
                      </a:txBody>
                      <a:tcPr/>
                    </a:tc>
                    <a:extLst>
                      <a:ext uri="{0D108BD9-81ED-4DB2-BD59-A6C34878D82A}">
                        <a16:rowId xmlns:a16="http://schemas.microsoft.com/office/drawing/2014/main" val="3415585818"/>
                      </a:ext>
                    </a:extLst>
                  </a:tr>
                  <a:tr h="438219">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1,0</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1,1</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1,2</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1,3</m:t>
                                    </m:r>
                                  </m:sub>
                                </m:sSub>
                              </m:oMath>
                            </m:oMathPara>
                          </a14:m>
                          <a:endParaRPr lang="en-US" b="0" dirty="0"/>
                        </a:p>
                      </a:txBody>
                      <a:tcPr/>
                    </a:tc>
                    <a:extLst>
                      <a:ext uri="{0D108BD9-81ED-4DB2-BD59-A6C34878D82A}">
                        <a16:rowId xmlns:a16="http://schemas.microsoft.com/office/drawing/2014/main" val="1127966475"/>
                      </a:ext>
                    </a:extLst>
                  </a:tr>
                  <a:tr h="438219">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2,0</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2,1</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2,2</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2,3</m:t>
                                    </m:r>
                                  </m:sub>
                                </m:sSub>
                              </m:oMath>
                            </m:oMathPara>
                          </a14:m>
                          <a:endParaRPr lang="en-US" b="0" dirty="0"/>
                        </a:p>
                      </a:txBody>
                      <a:tcPr/>
                    </a:tc>
                    <a:extLst>
                      <a:ext uri="{0D108BD9-81ED-4DB2-BD59-A6C34878D82A}">
                        <a16:rowId xmlns:a16="http://schemas.microsoft.com/office/drawing/2014/main" val="1825416058"/>
                      </a:ext>
                    </a:extLst>
                  </a:tr>
                  <a:tr h="438219">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3,0</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3,1</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3,2</m:t>
                                    </m:r>
                                  </m:sub>
                                </m:sSub>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3,3</m:t>
                                    </m:r>
                                  </m:sub>
                                </m:sSub>
                              </m:oMath>
                            </m:oMathPara>
                          </a14:m>
                          <a:endParaRPr lang="en-US" b="0" dirty="0"/>
                        </a:p>
                      </a:txBody>
                      <a:tcPr/>
                    </a:tc>
                    <a:extLst>
                      <a:ext uri="{0D108BD9-81ED-4DB2-BD59-A6C34878D82A}">
                        <a16:rowId xmlns:a16="http://schemas.microsoft.com/office/drawing/2014/main" val="809792616"/>
                      </a:ext>
                    </a:extLst>
                  </a:tr>
                </a:tbl>
              </a:graphicData>
            </a:graphic>
          </p:graphicFrame>
        </mc:Choice>
        <mc:Fallback xmlns="">
          <p:graphicFrame>
            <p:nvGraphicFramePr>
              <p:cNvPr id="13" name="Table 11">
                <a:extLst>
                  <a:ext uri="{FF2B5EF4-FFF2-40B4-BE49-F238E27FC236}">
                    <a16:creationId xmlns:a16="http://schemas.microsoft.com/office/drawing/2014/main" id="{D804863D-DBD5-D002-63AC-BA1BA485A5C6}"/>
                  </a:ext>
                </a:extLst>
              </p:cNvPr>
              <p:cNvGraphicFramePr>
                <a:graphicFrameLocks noGrp="1"/>
              </p:cNvGraphicFramePr>
              <p:nvPr>
                <p:extLst>
                  <p:ext uri="{D42A27DB-BD31-4B8C-83A1-F6EECF244321}">
                    <p14:modId xmlns:p14="http://schemas.microsoft.com/office/powerpoint/2010/main" val="3895327379"/>
                  </p:ext>
                </p:extLst>
              </p:nvPr>
            </p:nvGraphicFramePr>
            <p:xfrm>
              <a:off x="8504904" y="2568403"/>
              <a:ext cx="2237648" cy="1752876"/>
            </p:xfrm>
            <a:graphic>
              <a:graphicData uri="http://schemas.openxmlformats.org/drawingml/2006/table">
                <a:tbl>
                  <a:tblPr firstRow="1" bandRow="1">
                    <a:tableStyleId>{D7AC3CCA-C797-4891-BE02-D94E43425B78}</a:tableStyleId>
                  </a:tblPr>
                  <a:tblGrid>
                    <a:gridCol w="559412">
                      <a:extLst>
                        <a:ext uri="{9D8B030D-6E8A-4147-A177-3AD203B41FA5}">
                          <a16:colId xmlns:a16="http://schemas.microsoft.com/office/drawing/2014/main" val="794903875"/>
                        </a:ext>
                      </a:extLst>
                    </a:gridCol>
                    <a:gridCol w="559412">
                      <a:extLst>
                        <a:ext uri="{9D8B030D-6E8A-4147-A177-3AD203B41FA5}">
                          <a16:colId xmlns:a16="http://schemas.microsoft.com/office/drawing/2014/main" val="2455107272"/>
                        </a:ext>
                      </a:extLst>
                    </a:gridCol>
                    <a:gridCol w="559412">
                      <a:extLst>
                        <a:ext uri="{9D8B030D-6E8A-4147-A177-3AD203B41FA5}">
                          <a16:colId xmlns:a16="http://schemas.microsoft.com/office/drawing/2014/main" val="680473099"/>
                        </a:ext>
                      </a:extLst>
                    </a:gridCol>
                    <a:gridCol w="559412">
                      <a:extLst>
                        <a:ext uri="{9D8B030D-6E8A-4147-A177-3AD203B41FA5}">
                          <a16:colId xmlns:a16="http://schemas.microsoft.com/office/drawing/2014/main" val="3473302937"/>
                        </a:ext>
                      </a:extLst>
                    </a:gridCol>
                  </a:tblGrid>
                  <a:tr h="438219">
                    <a:tc>
                      <a:txBody>
                        <a:bodyPr/>
                        <a:lstStyle/>
                        <a:p>
                          <a:endParaRPr lang="en-US"/>
                        </a:p>
                      </a:txBody>
                      <a:tcPr>
                        <a:blipFill>
                          <a:blip r:embed="rId5"/>
                          <a:stretch>
                            <a:fillRect l="-1087" t="-1389" r="-302174" b="-302778"/>
                          </a:stretch>
                        </a:blipFill>
                      </a:tcPr>
                    </a:tc>
                    <a:tc>
                      <a:txBody>
                        <a:bodyPr/>
                        <a:lstStyle/>
                        <a:p>
                          <a:endParaRPr lang="en-US"/>
                        </a:p>
                      </a:txBody>
                      <a:tcPr>
                        <a:blipFill>
                          <a:blip r:embed="rId5"/>
                          <a:stretch>
                            <a:fillRect l="-101087" t="-1389" r="-202174" b="-302778"/>
                          </a:stretch>
                        </a:blipFill>
                      </a:tcPr>
                    </a:tc>
                    <a:tc>
                      <a:txBody>
                        <a:bodyPr/>
                        <a:lstStyle/>
                        <a:p>
                          <a:endParaRPr lang="en-US"/>
                        </a:p>
                      </a:txBody>
                      <a:tcPr>
                        <a:blipFill>
                          <a:blip r:embed="rId5"/>
                          <a:stretch>
                            <a:fillRect l="-201087" t="-1389" r="-102174" b="-302778"/>
                          </a:stretch>
                        </a:blipFill>
                      </a:tcPr>
                    </a:tc>
                    <a:tc>
                      <a:txBody>
                        <a:bodyPr/>
                        <a:lstStyle/>
                        <a:p>
                          <a:endParaRPr lang="en-US"/>
                        </a:p>
                      </a:txBody>
                      <a:tcPr>
                        <a:blipFill>
                          <a:blip r:embed="rId5"/>
                          <a:stretch>
                            <a:fillRect l="-301087" t="-1389" r="-2174" b="-302778"/>
                          </a:stretch>
                        </a:blipFill>
                      </a:tcPr>
                    </a:tc>
                    <a:extLst>
                      <a:ext uri="{0D108BD9-81ED-4DB2-BD59-A6C34878D82A}">
                        <a16:rowId xmlns:a16="http://schemas.microsoft.com/office/drawing/2014/main" val="3415585818"/>
                      </a:ext>
                    </a:extLst>
                  </a:tr>
                  <a:tr h="438219">
                    <a:tc>
                      <a:txBody>
                        <a:bodyPr/>
                        <a:lstStyle/>
                        <a:p>
                          <a:endParaRPr lang="en-US"/>
                        </a:p>
                      </a:txBody>
                      <a:tcPr>
                        <a:blipFill>
                          <a:blip r:embed="rId5"/>
                          <a:stretch>
                            <a:fillRect l="-1087" t="-101389" r="-302174" b="-202778"/>
                          </a:stretch>
                        </a:blipFill>
                      </a:tcPr>
                    </a:tc>
                    <a:tc>
                      <a:txBody>
                        <a:bodyPr/>
                        <a:lstStyle/>
                        <a:p>
                          <a:endParaRPr lang="en-US"/>
                        </a:p>
                      </a:txBody>
                      <a:tcPr>
                        <a:blipFill>
                          <a:blip r:embed="rId5"/>
                          <a:stretch>
                            <a:fillRect l="-101087" t="-101389" r="-202174" b="-202778"/>
                          </a:stretch>
                        </a:blipFill>
                      </a:tcPr>
                    </a:tc>
                    <a:tc>
                      <a:txBody>
                        <a:bodyPr/>
                        <a:lstStyle/>
                        <a:p>
                          <a:endParaRPr lang="en-US"/>
                        </a:p>
                      </a:txBody>
                      <a:tcPr>
                        <a:blipFill>
                          <a:blip r:embed="rId5"/>
                          <a:stretch>
                            <a:fillRect l="-201087" t="-101389" r="-102174" b="-202778"/>
                          </a:stretch>
                        </a:blipFill>
                      </a:tcPr>
                    </a:tc>
                    <a:tc>
                      <a:txBody>
                        <a:bodyPr/>
                        <a:lstStyle/>
                        <a:p>
                          <a:endParaRPr lang="en-US"/>
                        </a:p>
                      </a:txBody>
                      <a:tcPr>
                        <a:blipFill>
                          <a:blip r:embed="rId5"/>
                          <a:stretch>
                            <a:fillRect l="-301087" t="-101389" r="-2174" b="-202778"/>
                          </a:stretch>
                        </a:blipFill>
                      </a:tcPr>
                    </a:tc>
                    <a:extLst>
                      <a:ext uri="{0D108BD9-81ED-4DB2-BD59-A6C34878D82A}">
                        <a16:rowId xmlns:a16="http://schemas.microsoft.com/office/drawing/2014/main" val="1127966475"/>
                      </a:ext>
                    </a:extLst>
                  </a:tr>
                  <a:tr h="438219">
                    <a:tc>
                      <a:txBody>
                        <a:bodyPr/>
                        <a:lstStyle/>
                        <a:p>
                          <a:endParaRPr lang="en-US"/>
                        </a:p>
                      </a:txBody>
                      <a:tcPr>
                        <a:blipFill>
                          <a:blip r:embed="rId5"/>
                          <a:stretch>
                            <a:fillRect l="-1087" t="-201389" r="-302174" b="-102778"/>
                          </a:stretch>
                        </a:blipFill>
                      </a:tcPr>
                    </a:tc>
                    <a:tc>
                      <a:txBody>
                        <a:bodyPr/>
                        <a:lstStyle/>
                        <a:p>
                          <a:endParaRPr lang="en-US"/>
                        </a:p>
                      </a:txBody>
                      <a:tcPr>
                        <a:blipFill>
                          <a:blip r:embed="rId5"/>
                          <a:stretch>
                            <a:fillRect l="-101087" t="-201389" r="-202174" b="-102778"/>
                          </a:stretch>
                        </a:blipFill>
                      </a:tcPr>
                    </a:tc>
                    <a:tc>
                      <a:txBody>
                        <a:bodyPr/>
                        <a:lstStyle/>
                        <a:p>
                          <a:endParaRPr lang="en-US"/>
                        </a:p>
                      </a:txBody>
                      <a:tcPr>
                        <a:blipFill>
                          <a:blip r:embed="rId5"/>
                          <a:stretch>
                            <a:fillRect l="-201087" t="-201389" r="-102174" b="-102778"/>
                          </a:stretch>
                        </a:blipFill>
                      </a:tcPr>
                    </a:tc>
                    <a:tc>
                      <a:txBody>
                        <a:bodyPr/>
                        <a:lstStyle/>
                        <a:p>
                          <a:endParaRPr lang="en-US"/>
                        </a:p>
                      </a:txBody>
                      <a:tcPr>
                        <a:blipFill>
                          <a:blip r:embed="rId5"/>
                          <a:stretch>
                            <a:fillRect l="-301087" t="-201389" r="-2174" b="-102778"/>
                          </a:stretch>
                        </a:blipFill>
                      </a:tcPr>
                    </a:tc>
                    <a:extLst>
                      <a:ext uri="{0D108BD9-81ED-4DB2-BD59-A6C34878D82A}">
                        <a16:rowId xmlns:a16="http://schemas.microsoft.com/office/drawing/2014/main" val="1825416058"/>
                      </a:ext>
                    </a:extLst>
                  </a:tr>
                  <a:tr h="438219">
                    <a:tc>
                      <a:txBody>
                        <a:bodyPr/>
                        <a:lstStyle/>
                        <a:p>
                          <a:endParaRPr lang="en-US"/>
                        </a:p>
                      </a:txBody>
                      <a:tcPr>
                        <a:blipFill>
                          <a:blip r:embed="rId5"/>
                          <a:stretch>
                            <a:fillRect l="-1087" t="-301389" r="-302174" b="-2778"/>
                          </a:stretch>
                        </a:blipFill>
                      </a:tcPr>
                    </a:tc>
                    <a:tc>
                      <a:txBody>
                        <a:bodyPr/>
                        <a:lstStyle/>
                        <a:p>
                          <a:endParaRPr lang="en-US"/>
                        </a:p>
                      </a:txBody>
                      <a:tcPr>
                        <a:blipFill>
                          <a:blip r:embed="rId5"/>
                          <a:stretch>
                            <a:fillRect l="-101087" t="-301389" r="-202174" b="-2778"/>
                          </a:stretch>
                        </a:blipFill>
                      </a:tcPr>
                    </a:tc>
                    <a:tc>
                      <a:txBody>
                        <a:bodyPr/>
                        <a:lstStyle/>
                        <a:p>
                          <a:endParaRPr lang="en-US"/>
                        </a:p>
                      </a:txBody>
                      <a:tcPr>
                        <a:blipFill>
                          <a:blip r:embed="rId5"/>
                          <a:stretch>
                            <a:fillRect l="-201087" t="-301389" r="-102174" b="-2778"/>
                          </a:stretch>
                        </a:blipFill>
                      </a:tcPr>
                    </a:tc>
                    <a:tc>
                      <a:txBody>
                        <a:bodyPr/>
                        <a:lstStyle/>
                        <a:p>
                          <a:endParaRPr lang="en-US"/>
                        </a:p>
                      </a:txBody>
                      <a:tcPr>
                        <a:blipFill>
                          <a:blip r:embed="rId5"/>
                          <a:stretch>
                            <a:fillRect l="-301087" t="-301389" r="-2174" b="-2778"/>
                          </a:stretch>
                        </a:blipFill>
                      </a:tcPr>
                    </a:tc>
                    <a:extLst>
                      <a:ext uri="{0D108BD9-81ED-4DB2-BD59-A6C34878D82A}">
                        <a16:rowId xmlns:a16="http://schemas.microsoft.com/office/drawing/2014/main" val="809792616"/>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859A88-F9B7-8D5B-FCFC-B38AF4B729E3}"/>
                  </a:ext>
                </a:extLst>
              </p:cNvPr>
              <p:cNvSpPr txBox="1"/>
              <p:nvPr/>
            </p:nvSpPr>
            <p:spPr>
              <a:xfrm>
                <a:off x="5906728" y="4424205"/>
                <a:ext cx="1091073" cy="369332"/>
              </a:xfrm>
              <a:prstGeom prst="rect">
                <a:avLst/>
              </a:prstGeom>
              <a:noFill/>
            </p:spPr>
            <p:txBody>
              <a:bodyPr wrap="square" rtlCol="0">
                <a:spAutoFit/>
              </a:bodyPr>
              <a:lstStyle/>
              <a:p>
                <a:pPr algn="l"/>
                <a:r>
                  <a:rPr lang="en-US" dirty="0"/>
                  <a:t>État </a:t>
                </a:r>
                <a14:m>
                  <m:oMath xmlns:m="http://schemas.openxmlformats.org/officeDocument/2006/math">
                    <m:r>
                      <a:rPr lang="en-US" b="0" i="1" smtClean="0">
                        <a:latin typeface="Cambria Math" panose="02040503050406030204" pitchFamily="18" charset="0"/>
                      </a:rPr>
                      <m:t>𝑥</m:t>
                    </m:r>
                  </m:oMath>
                </a14:m>
                <a:endParaRPr lang="en-US" dirty="0" err="1"/>
              </a:p>
            </p:txBody>
          </p:sp>
        </mc:Choice>
        <mc:Fallback xmlns="">
          <p:sp>
            <p:nvSpPr>
              <p:cNvPr id="14" name="TextBox 13">
                <a:extLst>
                  <a:ext uri="{FF2B5EF4-FFF2-40B4-BE49-F238E27FC236}">
                    <a16:creationId xmlns:a16="http://schemas.microsoft.com/office/drawing/2014/main" id="{40859A88-F9B7-8D5B-FCFC-B38AF4B729E3}"/>
                  </a:ext>
                </a:extLst>
              </p:cNvPr>
              <p:cNvSpPr txBox="1">
                <a:spLocks noRot="1" noChangeAspect="1" noMove="1" noResize="1" noEditPoints="1" noAdjustHandles="1" noChangeArrowheads="1" noChangeShapeType="1" noTextEdit="1"/>
              </p:cNvSpPr>
              <p:nvPr/>
            </p:nvSpPr>
            <p:spPr>
              <a:xfrm>
                <a:off x="5906728" y="4424205"/>
                <a:ext cx="1091073" cy="369332"/>
              </a:xfrm>
              <a:prstGeom prst="rect">
                <a:avLst/>
              </a:prstGeom>
              <a:blipFill>
                <a:blip r:embed="rId6"/>
                <a:stretch>
                  <a:fillRect l="-502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BEEFFE-DAC2-FF4A-FF44-BD925C66CC6F}"/>
                  </a:ext>
                </a:extLst>
              </p:cNvPr>
              <p:cNvSpPr txBox="1"/>
              <p:nvPr/>
            </p:nvSpPr>
            <p:spPr>
              <a:xfrm>
                <a:off x="8959334" y="4424205"/>
                <a:ext cx="1460400" cy="369332"/>
              </a:xfrm>
              <a:prstGeom prst="rect">
                <a:avLst/>
              </a:prstGeom>
              <a:noFill/>
            </p:spPr>
            <p:txBody>
              <a:bodyPr wrap="square" rtlCol="0">
                <a:spAutoFit/>
              </a:bodyPr>
              <a:lstStyle/>
              <a:p>
                <a:pPr algn="l"/>
                <a:r>
                  <a:rPr lang="en-US" dirty="0"/>
                  <a:t>Clé </a:t>
                </a:r>
                <a14:m>
                  <m:oMath xmlns:m="http://schemas.openxmlformats.org/officeDocument/2006/math">
                    <m:r>
                      <a:rPr lang="en-US" b="0" i="1" smtClean="0">
                        <a:latin typeface="Cambria Math" panose="02040503050406030204" pitchFamily="18" charset="0"/>
                      </a:rPr>
                      <m:t>𝑘</m:t>
                    </m:r>
                  </m:oMath>
                </a14:m>
                <a:r>
                  <a:rPr lang="en-US" dirty="0"/>
                  <a:t> ou </a:t>
                </a:r>
                <a14:m>
                  <m:oMath xmlns:m="http://schemas.openxmlformats.org/officeDocument/2006/math">
                    <m:r>
                      <a:rPr lang="en-US" b="0" i="1" smtClean="0">
                        <a:latin typeface="Cambria Math" panose="02040503050406030204" pitchFamily="18" charset="0"/>
                      </a:rPr>
                      <m:t>𝑟𝑘</m:t>
                    </m:r>
                  </m:oMath>
                </a14:m>
                <a:endParaRPr lang="en-US" dirty="0" err="1"/>
              </a:p>
            </p:txBody>
          </p:sp>
        </mc:Choice>
        <mc:Fallback xmlns="">
          <p:sp>
            <p:nvSpPr>
              <p:cNvPr id="15" name="TextBox 14">
                <a:extLst>
                  <a:ext uri="{FF2B5EF4-FFF2-40B4-BE49-F238E27FC236}">
                    <a16:creationId xmlns:a16="http://schemas.microsoft.com/office/drawing/2014/main" id="{FFBEEFFE-DAC2-FF4A-FF44-BD925C66CC6F}"/>
                  </a:ext>
                </a:extLst>
              </p:cNvPr>
              <p:cNvSpPr txBox="1">
                <a:spLocks noRot="1" noChangeAspect="1" noMove="1" noResize="1" noEditPoints="1" noAdjustHandles="1" noChangeArrowheads="1" noChangeShapeType="1" noTextEdit="1"/>
              </p:cNvSpPr>
              <p:nvPr/>
            </p:nvSpPr>
            <p:spPr>
              <a:xfrm>
                <a:off x="8959334" y="4424205"/>
                <a:ext cx="1460400" cy="369332"/>
              </a:xfrm>
              <a:prstGeom prst="rect">
                <a:avLst/>
              </a:prstGeom>
              <a:blipFill>
                <a:blip r:embed="rId7"/>
                <a:stretch>
                  <a:fillRect l="-3766"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3906878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271C-501B-2610-1311-C783B2B43A39}"/>
              </a:ext>
            </a:extLst>
          </p:cNvPr>
          <p:cNvSpPr>
            <a:spLocks noGrp="1"/>
          </p:cNvSpPr>
          <p:nvPr>
            <p:ph type="title"/>
          </p:nvPr>
        </p:nvSpPr>
        <p:spPr/>
        <p:txBody>
          <a:bodyPr/>
          <a:lstStyle/>
          <a:p>
            <a:r>
              <a:rPr lang="en-US" dirty="0"/>
              <a:t>AES - </a:t>
            </a:r>
            <a:r>
              <a:rPr lang="en-US" dirty="0" err="1"/>
              <a:t>SubBytes</a:t>
            </a:r>
            <a:endParaRPr lang="en-US" dirty="0"/>
          </a:p>
        </p:txBody>
      </p:sp>
      <p:pic>
        <p:nvPicPr>
          <p:cNvPr id="4" name="Picture 3">
            <a:extLst>
              <a:ext uri="{FF2B5EF4-FFF2-40B4-BE49-F238E27FC236}">
                <a16:creationId xmlns:a16="http://schemas.microsoft.com/office/drawing/2014/main" id="{E225B50E-71DC-EAE3-6730-57AA67731CA9}"/>
              </a:ext>
            </a:extLst>
          </p:cNvPr>
          <p:cNvPicPr>
            <a:picLocks noChangeAspect="1"/>
          </p:cNvPicPr>
          <p:nvPr/>
        </p:nvPicPr>
        <p:blipFill>
          <a:blip r:embed="rId3"/>
          <a:stretch>
            <a:fillRect/>
          </a:stretch>
        </p:blipFill>
        <p:spPr>
          <a:xfrm>
            <a:off x="3728359" y="2022519"/>
            <a:ext cx="4752514" cy="2489412"/>
          </a:xfrm>
          <a:prstGeom prst="rect">
            <a:avLst/>
          </a:prstGeom>
        </p:spPr>
      </p:pic>
      <p:pic>
        <p:nvPicPr>
          <p:cNvPr id="6" name="Picture 5">
            <a:extLst>
              <a:ext uri="{FF2B5EF4-FFF2-40B4-BE49-F238E27FC236}">
                <a16:creationId xmlns:a16="http://schemas.microsoft.com/office/drawing/2014/main" id="{BA7A628C-7C4F-5EE2-9DD9-67B296F4178D}"/>
              </a:ext>
            </a:extLst>
          </p:cNvPr>
          <p:cNvPicPr>
            <a:picLocks noChangeAspect="1"/>
          </p:cNvPicPr>
          <p:nvPr/>
        </p:nvPicPr>
        <p:blipFill>
          <a:blip r:embed="rId4"/>
          <a:stretch>
            <a:fillRect/>
          </a:stretch>
        </p:blipFill>
        <p:spPr>
          <a:xfrm>
            <a:off x="8294528" y="1806959"/>
            <a:ext cx="3467515" cy="3244082"/>
          </a:xfrm>
          <a:prstGeom prst="rect">
            <a:avLst/>
          </a:prstGeom>
        </p:spPr>
      </p:pic>
      <p:sp>
        <p:nvSpPr>
          <p:cNvPr id="7" name="TextBox 6">
            <a:extLst>
              <a:ext uri="{FF2B5EF4-FFF2-40B4-BE49-F238E27FC236}">
                <a16:creationId xmlns:a16="http://schemas.microsoft.com/office/drawing/2014/main" id="{CA198000-A3D7-26EE-09BC-368671236E70}"/>
              </a:ext>
            </a:extLst>
          </p:cNvPr>
          <p:cNvSpPr txBox="1"/>
          <p:nvPr/>
        </p:nvSpPr>
        <p:spPr>
          <a:xfrm>
            <a:off x="9489968" y="5206175"/>
            <a:ext cx="1076633" cy="369332"/>
          </a:xfrm>
          <a:prstGeom prst="rect">
            <a:avLst/>
          </a:prstGeom>
          <a:noFill/>
        </p:spPr>
        <p:txBody>
          <a:bodyPr wrap="square" rtlCol="0">
            <a:spAutoFit/>
          </a:bodyPr>
          <a:lstStyle/>
          <a:p>
            <a:pPr algn="l"/>
            <a:r>
              <a:rPr lang="en-US" dirty="0"/>
              <a:t>boîte-S</a:t>
            </a:r>
          </a:p>
        </p:txBody>
      </p:sp>
      <p:pic>
        <p:nvPicPr>
          <p:cNvPr id="8" name="Picture 7">
            <a:extLst>
              <a:ext uri="{FF2B5EF4-FFF2-40B4-BE49-F238E27FC236}">
                <a16:creationId xmlns:a16="http://schemas.microsoft.com/office/drawing/2014/main" id="{0B2BE0D7-23F2-8D41-8513-82E359751B82}"/>
              </a:ext>
            </a:extLst>
          </p:cNvPr>
          <p:cNvPicPr>
            <a:picLocks noChangeAspect="1"/>
          </p:cNvPicPr>
          <p:nvPr/>
        </p:nvPicPr>
        <p:blipFill>
          <a:blip r:embed="rId5"/>
          <a:stretch>
            <a:fillRect/>
          </a:stretch>
        </p:blipFill>
        <p:spPr>
          <a:xfrm>
            <a:off x="211955" y="1327047"/>
            <a:ext cx="3398787" cy="4452104"/>
          </a:xfrm>
          <a:prstGeom prst="rect">
            <a:avLst/>
          </a:prstGeom>
        </p:spPr>
      </p:pic>
      <p:cxnSp>
        <p:nvCxnSpPr>
          <p:cNvPr id="10" name="Straight Connector 9">
            <a:extLst>
              <a:ext uri="{FF2B5EF4-FFF2-40B4-BE49-F238E27FC236}">
                <a16:creationId xmlns:a16="http://schemas.microsoft.com/office/drawing/2014/main" id="{0CD1AF05-8DE6-9223-B6C3-5A3350947922}"/>
              </a:ext>
            </a:extLst>
          </p:cNvPr>
          <p:cNvCxnSpPr/>
          <p:nvPr/>
        </p:nvCxnSpPr>
        <p:spPr>
          <a:xfrm>
            <a:off x="3687097" y="1032387"/>
            <a:ext cx="0" cy="5139813"/>
          </a:xfrm>
          <a:prstGeom prst="line">
            <a:avLst/>
          </a:prstGeom>
          <a:ln w="22225">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 name="Parallelogram 2">
            <a:extLst>
              <a:ext uri="{FF2B5EF4-FFF2-40B4-BE49-F238E27FC236}">
                <a16:creationId xmlns:a16="http://schemas.microsoft.com/office/drawing/2014/main" id="{6EDA6844-B0A1-BE60-DFEB-EC55B2595AEA}"/>
              </a:ext>
            </a:extLst>
          </p:cNvPr>
          <p:cNvSpPr/>
          <p:nvPr/>
        </p:nvSpPr>
        <p:spPr>
          <a:xfrm>
            <a:off x="5024415" y="4970506"/>
            <a:ext cx="1932795" cy="36933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confusion</a:t>
            </a:r>
            <a:endParaRPr lang="ko-KR" altLang="en-US" dirty="0">
              <a:solidFill>
                <a:schemeClr val="tx1"/>
              </a:solidFill>
            </a:endParaRPr>
          </a:p>
        </p:txBody>
      </p:sp>
    </p:spTree>
    <p:extLst>
      <p:ext uri="{BB962C8B-B14F-4D97-AF65-F5344CB8AC3E}">
        <p14:creationId xmlns:p14="http://schemas.microsoft.com/office/powerpoint/2010/main" val="3599669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1DE7-880D-3795-B940-278E429670EA}"/>
              </a:ext>
            </a:extLst>
          </p:cNvPr>
          <p:cNvSpPr>
            <a:spLocks noGrp="1"/>
          </p:cNvSpPr>
          <p:nvPr>
            <p:ph type="title"/>
          </p:nvPr>
        </p:nvSpPr>
        <p:spPr/>
        <p:txBody>
          <a:bodyPr/>
          <a:lstStyle/>
          <a:p>
            <a:r>
              <a:rPr lang="en-US" dirty="0"/>
              <a:t>AES - </a:t>
            </a:r>
            <a:r>
              <a:rPr lang="en-US" dirty="0" err="1"/>
              <a:t>ShiftRows</a:t>
            </a:r>
            <a:r>
              <a:rPr lang="en-US" dirty="0"/>
              <a:t> </a:t>
            </a:r>
          </a:p>
        </p:txBody>
      </p:sp>
      <p:pic>
        <p:nvPicPr>
          <p:cNvPr id="4" name="Picture 3">
            <a:extLst>
              <a:ext uri="{FF2B5EF4-FFF2-40B4-BE49-F238E27FC236}">
                <a16:creationId xmlns:a16="http://schemas.microsoft.com/office/drawing/2014/main" id="{ADD730C8-2490-73D9-881E-95E456B4DD28}"/>
              </a:ext>
            </a:extLst>
          </p:cNvPr>
          <p:cNvPicPr>
            <a:picLocks noChangeAspect="1"/>
          </p:cNvPicPr>
          <p:nvPr/>
        </p:nvPicPr>
        <p:blipFill>
          <a:blip r:embed="rId3"/>
          <a:stretch>
            <a:fillRect/>
          </a:stretch>
        </p:blipFill>
        <p:spPr>
          <a:xfrm>
            <a:off x="4349941" y="2038350"/>
            <a:ext cx="6743700" cy="2781300"/>
          </a:xfrm>
          <a:prstGeom prst="rect">
            <a:avLst/>
          </a:prstGeom>
        </p:spPr>
      </p:pic>
      <p:pic>
        <p:nvPicPr>
          <p:cNvPr id="5" name="Picture 4">
            <a:extLst>
              <a:ext uri="{FF2B5EF4-FFF2-40B4-BE49-F238E27FC236}">
                <a16:creationId xmlns:a16="http://schemas.microsoft.com/office/drawing/2014/main" id="{34596964-5467-A7F8-7E71-D7FA34DEE4E1}"/>
              </a:ext>
            </a:extLst>
          </p:cNvPr>
          <p:cNvPicPr>
            <a:picLocks noChangeAspect="1"/>
          </p:cNvPicPr>
          <p:nvPr/>
        </p:nvPicPr>
        <p:blipFill>
          <a:blip r:embed="rId4"/>
          <a:stretch>
            <a:fillRect/>
          </a:stretch>
        </p:blipFill>
        <p:spPr>
          <a:xfrm>
            <a:off x="211955" y="1327047"/>
            <a:ext cx="3398787" cy="4452104"/>
          </a:xfrm>
          <a:prstGeom prst="rect">
            <a:avLst/>
          </a:prstGeom>
        </p:spPr>
      </p:pic>
      <p:cxnSp>
        <p:nvCxnSpPr>
          <p:cNvPr id="6" name="Straight Connector 5">
            <a:extLst>
              <a:ext uri="{FF2B5EF4-FFF2-40B4-BE49-F238E27FC236}">
                <a16:creationId xmlns:a16="http://schemas.microsoft.com/office/drawing/2014/main" id="{A7B20B85-EF8C-F55C-EB9E-F255A927407E}"/>
              </a:ext>
            </a:extLst>
          </p:cNvPr>
          <p:cNvCxnSpPr/>
          <p:nvPr/>
        </p:nvCxnSpPr>
        <p:spPr>
          <a:xfrm>
            <a:off x="3687097" y="1032387"/>
            <a:ext cx="0" cy="5139813"/>
          </a:xfrm>
          <a:prstGeom prst="line">
            <a:avLst/>
          </a:prstGeom>
          <a:ln w="22225">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 name="Parallelogram 6">
            <a:extLst>
              <a:ext uri="{FF2B5EF4-FFF2-40B4-BE49-F238E27FC236}">
                <a16:creationId xmlns:a16="http://schemas.microsoft.com/office/drawing/2014/main" id="{5414481F-5F0C-9A7C-B580-9041F5F32068}"/>
              </a:ext>
            </a:extLst>
          </p:cNvPr>
          <p:cNvSpPr/>
          <p:nvPr/>
        </p:nvSpPr>
        <p:spPr>
          <a:xfrm>
            <a:off x="6755393" y="5368410"/>
            <a:ext cx="1932795" cy="36933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diffusion</a:t>
            </a:r>
            <a:endParaRPr lang="ko-KR" altLang="en-US" dirty="0">
              <a:solidFill>
                <a:schemeClr val="tx1"/>
              </a:solidFill>
            </a:endParaRPr>
          </a:p>
        </p:txBody>
      </p:sp>
    </p:spTree>
    <p:extLst>
      <p:ext uri="{BB962C8B-B14F-4D97-AF65-F5344CB8AC3E}">
        <p14:creationId xmlns:p14="http://schemas.microsoft.com/office/powerpoint/2010/main" val="1892544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239D46-770E-46D4-A6D5-A20546FAE0D8}"/>
              </a:ext>
            </a:extLst>
          </p:cNvPr>
          <p:cNvSpPr>
            <a:spLocks noGrp="1"/>
          </p:cNvSpPr>
          <p:nvPr>
            <p:ph type="title"/>
          </p:nvPr>
        </p:nvSpPr>
        <p:spPr/>
        <p:txBody>
          <a:bodyPr/>
          <a:lstStyle/>
          <a:p>
            <a:r>
              <a:rPr lang="en-US" dirty="0"/>
              <a:t>La cryptologie, </a:t>
            </a:r>
            <a:r>
              <a:rPr lang="en-US" dirty="0" err="1"/>
              <a:t>c’est</a:t>
            </a:r>
            <a:r>
              <a:rPr lang="en-US" dirty="0"/>
              <a:t> quoi ? </a:t>
            </a:r>
          </a:p>
        </p:txBody>
      </p:sp>
      <p:grpSp>
        <p:nvGrpSpPr>
          <p:cNvPr id="8" name="그룹 9">
            <a:extLst>
              <a:ext uri="{FF2B5EF4-FFF2-40B4-BE49-F238E27FC236}">
                <a16:creationId xmlns:a16="http://schemas.microsoft.com/office/drawing/2014/main" id="{A523156A-7096-BFD4-3650-B682E589A680}"/>
              </a:ext>
            </a:extLst>
          </p:cNvPr>
          <p:cNvGrpSpPr/>
          <p:nvPr/>
        </p:nvGrpSpPr>
        <p:grpSpPr>
          <a:xfrm>
            <a:off x="4239171" y="3025888"/>
            <a:ext cx="1152000" cy="1152000"/>
            <a:chOff x="3517627" y="3101123"/>
            <a:chExt cx="1152000" cy="1152000"/>
          </a:xfrm>
        </p:grpSpPr>
        <p:sp>
          <p:nvSpPr>
            <p:cNvPr id="9" name="Oval 10">
              <a:extLst>
                <a:ext uri="{FF2B5EF4-FFF2-40B4-BE49-F238E27FC236}">
                  <a16:creationId xmlns:a16="http://schemas.microsoft.com/office/drawing/2014/main" id="{2DF96208-F36F-6B86-EAC4-372EBAA3C25D}"/>
                </a:ext>
              </a:extLst>
            </p:cNvPr>
            <p:cNvSpPr/>
            <p:nvPr/>
          </p:nvSpPr>
          <p:spPr>
            <a:xfrm rot="10800000">
              <a:off x="3589627" y="3173123"/>
              <a:ext cx="1008000" cy="1008000"/>
            </a:xfrm>
            <a:prstGeom prst="ellipse">
              <a:avLst/>
            </a:prstGeom>
            <a:solidFill>
              <a:schemeClr val="accent5">
                <a:lumMod val="60000"/>
                <a:lumOff val="40000"/>
                <a:alpha val="80000"/>
              </a:schemeClr>
            </a:solidFill>
            <a:ln w="158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10" name="타원 58">
              <a:extLst>
                <a:ext uri="{FF2B5EF4-FFF2-40B4-BE49-F238E27FC236}">
                  <a16:creationId xmlns:a16="http://schemas.microsoft.com/office/drawing/2014/main" id="{7966A8E9-BCA5-1E8A-018A-1201F6D6093B}"/>
                </a:ext>
              </a:extLst>
            </p:cNvPr>
            <p:cNvSpPr/>
            <p:nvPr/>
          </p:nvSpPr>
          <p:spPr>
            <a:xfrm rot="10800000">
              <a:off x="3517627" y="3101123"/>
              <a:ext cx="1152000" cy="1152000"/>
            </a:xfrm>
            <a:prstGeom prst="ellipse">
              <a:avLst/>
            </a:prstGeom>
            <a:noFill/>
            <a:ln w="190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12" name="그룹 9">
            <a:extLst>
              <a:ext uri="{FF2B5EF4-FFF2-40B4-BE49-F238E27FC236}">
                <a16:creationId xmlns:a16="http://schemas.microsoft.com/office/drawing/2014/main" id="{2EACFE82-6345-C0D9-1F82-3CFEA4CE01DD}"/>
              </a:ext>
            </a:extLst>
          </p:cNvPr>
          <p:cNvGrpSpPr/>
          <p:nvPr/>
        </p:nvGrpSpPr>
        <p:grpSpPr>
          <a:xfrm>
            <a:off x="6146536" y="3061306"/>
            <a:ext cx="1152000" cy="1152000"/>
            <a:chOff x="3517627" y="3101123"/>
            <a:chExt cx="1152000" cy="1152000"/>
          </a:xfrm>
        </p:grpSpPr>
        <p:sp>
          <p:nvSpPr>
            <p:cNvPr id="13" name="Oval 10">
              <a:extLst>
                <a:ext uri="{FF2B5EF4-FFF2-40B4-BE49-F238E27FC236}">
                  <a16:creationId xmlns:a16="http://schemas.microsoft.com/office/drawing/2014/main" id="{01AE0576-0720-AD99-824A-F650EA4C1D7D}"/>
                </a:ext>
              </a:extLst>
            </p:cNvPr>
            <p:cNvSpPr/>
            <p:nvPr/>
          </p:nvSpPr>
          <p:spPr>
            <a:xfrm rot="10800000">
              <a:off x="3589627" y="3173123"/>
              <a:ext cx="1008000" cy="1008000"/>
            </a:xfrm>
            <a:prstGeom prst="ellipse">
              <a:avLst/>
            </a:prstGeom>
            <a:solidFill>
              <a:srgbClr val="FE9F98">
                <a:alpha val="80000"/>
              </a:srgbClr>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14" name="타원 58">
              <a:extLst>
                <a:ext uri="{FF2B5EF4-FFF2-40B4-BE49-F238E27FC236}">
                  <a16:creationId xmlns:a16="http://schemas.microsoft.com/office/drawing/2014/main" id="{AB2BA112-3BB0-F669-0E16-EB1DC49D0CF9}"/>
                </a:ext>
              </a:extLst>
            </p:cNvPr>
            <p:cNvSpPr/>
            <p:nvPr/>
          </p:nvSpPr>
          <p:spPr>
            <a:xfrm rot="10800000">
              <a:off x="3517627" y="3101123"/>
              <a:ext cx="1152000" cy="1152000"/>
            </a:xfrm>
            <a:prstGeom prst="ellipse">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sp>
        <p:nvSpPr>
          <p:cNvPr id="15" name="TextBox 14">
            <a:extLst>
              <a:ext uri="{FF2B5EF4-FFF2-40B4-BE49-F238E27FC236}">
                <a16:creationId xmlns:a16="http://schemas.microsoft.com/office/drawing/2014/main" id="{028DA329-05D4-11CB-4CE3-9BE707FCB2B5}"/>
              </a:ext>
            </a:extLst>
          </p:cNvPr>
          <p:cNvSpPr txBox="1"/>
          <p:nvPr/>
        </p:nvSpPr>
        <p:spPr>
          <a:xfrm>
            <a:off x="5614407" y="3416992"/>
            <a:ext cx="538576" cy="369332"/>
          </a:xfrm>
          <a:prstGeom prst="rect">
            <a:avLst/>
          </a:prstGeom>
          <a:noFill/>
        </p:spPr>
        <p:txBody>
          <a:bodyPr wrap="square" rtlCol="0">
            <a:spAutoFit/>
          </a:bodyPr>
          <a:lstStyle/>
          <a:p>
            <a:pPr algn="l"/>
            <a:r>
              <a:rPr lang="en-US" dirty="0"/>
              <a:t>+</a:t>
            </a:r>
          </a:p>
        </p:txBody>
      </p:sp>
      <p:sp>
        <p:nvSpPr>
          <p:cNvPr id="16" name="TextBox 15">
            <a:extLst>
              <a:ext uri="{FF2B5EF4-FFF2-40B4-BE49-F238E27FC236}">
                <a16:creationId xmlns:a16="http://schemas.microsoft.com/office/drawing/2014/main" id="{BF59EC16-21B3-9283-962F-D7A485796A5C}"/>
              </a:ext>
            </a:extLst>
          </p:cNvPr>
          <p:cNvSpPr txBox="1"/>
          <p:nvPr/>
        </p:nvSpPr>
        <p:spPr>
          <a:xfrm>
            <a:off x="3724839" y="2606765"/>
            <a:ext cx="2070032" cy="369332"/>
          </a:xfrm>
          <a:prstGeom prst="rect">
            <a:avLst/>
          </a:prstGeom>
          <a:noFill/>
        </p:spPr>
        <p:txBody>
          <a:bodyPr wrap="square" rtlCol="0">
            <a:spAutoFit/>
          </a:bodyPr>
          <a:lstStyle/>
          <a:p>
            <a:pPr algn="ctr"/>
            <a:r>
              <a:rPr lang="en-US" dirty="0">
                <a:solidFill>
                  <a:srgbClr val="00B050"/>
                </a:solidFill>
              </a:rPr>
              <a:t>Kruptos = secret </a:t>
            </a:r>
          </a:p>
        </p:txBody>
      </p:sp>
      <p:sp>
        <p:nvSpPr>
          <p:cNvPr id="17" name="TextBox 16">
            <a:extLst>
              <a:ext uri="{FF2B5EF4-FFF2-40B4-BE49-F238E27FC236}">
                <a16:creationId xmlns:a16="http://schemas.microsoft.com/office/drawing/2014/main" id="{994F005F-9BC5-117B-096E-CCDDCF6CA8B3}"/>
              </a:ext>
            </a:extLst>
          </p:cNvPr>
          <p:cNvSpPr txBox="1"/>
          <p:nvPr/>
        </p:nvSpPr>
        <p:spPr>
          <a:xfrm>
            <a:off x="5592967" y="2606765"/>
            <a:ext cx="2533820" cy="369332"/>
          </a:xfrm>
          <a:prstGeom prst="rect">
            <a:avLst/>
          </a:prstGeom>
          <a:noFill/>
        </p:spPr>
        <p:txBody>
          <a:bodyPr wrap="square" rtlCol="0">
            <a:spAutoFit/>
          </a:bodyPr>
          <a:lstStyle/>
          <a:p>
            <a:pPr algn="ctr"/>
            <a:r>
              <a:rPr lang="en-US" dirty="0">
                <a:solidFill>
                  <a:srgbClr val="C00000"/>
                </a:solidFill>
              </a:rPr>
              <a:t>Logos = </a:t>
            </a:r>
            <a:r>
              <a:rPr lang="en-US" dirty="0" err="1">
                <a:solidFill>
                  <a:srgbClr val="C00000"/>
                </a:solidFill>
              </a:rPr>
              <a:t>discours</a:t>
            </a:r>
            <a:endParaRPr lang="en-US" dirty="0">
              <a:solidFill>
                <a:srgbClr val="C00000"/>
              </a:solidFill>
            </a:endParaRPr>
          </a:p>
        </p:txBody>
      </p:sp>
      <p:pic>
        <p:nvPicPr>
          <p:cNvPr id="19" name="Graphic 18" descr="Old Key with solid fill">
            <a:extLst>
              <a:ext uri="{FF2B5EF4-FFF2-40B4-BE49-F238E27FC236}">
                <a16:creationId xmlns:a16="http://schemas.microsoft.com/office/drawing/2014/main" id="{1A22E87A-5ED8-85F0-5859-8B3EC982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0164" y="3326409"/>
            <a:ext cx="550012" cy="550012"/>
          </a:xfrm>
          <a:prstGeom prst="rect">
            <a:avLst/>
          </a:prstGeom>
        </p:spPr>
      </p:pic>
      <p:pic>
        <p:nvPicPr>
          <p:cNvPr id="21" name="Graphic 20" descr="Chat bubble with solid fill">
            <a:extLst>
              <a:ext uri="{FF2B5EF4-FFF2-40B4-BE49-F238E27FC236}">
                <a16:creationId xmlns:a16="http://schemas.microsoft.com/office/drawing/2014/main" id="{7368517E-F0BA-FFD8-6602-8C72DD025F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0885" y="3323177"/>
            <a:ext cx="623298" cy="623298"/>
          </a:xfrm>
          <a:prstGeom prst="rect">
            <a:avLst/>
          </a:prstGeom>
        </p:spPr>
      </p:pic>
      <p:sp>
        <p:nvSpPr>
          <p:cNvPr id="25" name="TextBox 24">
            <a:extLst>
              <a:ext uri="{FF2B5EF4-FFF2-40B4-BE49-F238E27FC236}">
                <a16:creationId xmlns:a16="http://schemas.microsoft.com/office/drawing/2014/main" id="{DD0EDCA5-84B8-A009-AAA9-0202C259FFC7}"/>
              </a:ext>
            </a:extLst>
          </p:cNvPr>
          <p:cNvSpPr txBox="1"/>
          <p:nvPr/>
        </p:nvSpPr>
        <p:spPr>
          <a:xfrm>
            <a:off x="3913132" y="1396773"/>
            <a:ext cx="3763477" cy="646331"/>
          </a:xfrm>
          <a:prstGeom prst="rect">
            <a:avLst/>
          </a:prstGeom>
          <a:noFill/>
        </p:spPr>
        <p:txBody>
          <a:bodyPr wrap="square" rtlCol="0">
            <a:spAutoFit/>
          </a:bodyPr>
          <a:lstStyle/>
          <a:p>
            <a:pPr algn="ctr"/>
            <a:r>
              <a:rPr lang="en-US" sz="3600" dirty="0">
                <a:solidFill>
                  <a:srgbClr val="00B050"/>
                </a:solidFill>
              </a:rPr>
              <a:t>crypto</a:t>
            </a:r>
            <a:r>
              <a:rPr lang="en-US" sz="3600" dirty="0">
                <a:solidFill>
                  <a:srgbClr val="C00000"/>
                </a:solidFill>
              </a:rPr>
              <a:t>logie</a:t>
            </a:r>
          </a:p>
        </p:txBody>
      </p:sp>
      <p:cxnSp>
        <p:nvCxnSpPr>
          <p:cNvPr id="2049" name="Straight Arrow Connector 2048">
            <a:extLst>
              <a:ext uri="{FF2B5EF4-FFF2-40B4-BE49-F238E27FC236}">
                <a16:creationId xmlns:a16="http://schemas.microsoft.com/office/drawing/2014/main" id="{0524E4AC-8790-84EF-4CB5-5677E8788D49}"/>
              </a:ext>
            </a:extLst>
          </p:cNvPr>
          <p:cNvCxnSpPr>
            <a:cxnSpLocks/>
          </p:cNvCxnSpPr>
          <p:nvPr/>
        </p:nvCxnSpPr>
        <p:spPr>
          <a:xfrm>
            <a:off x="4834468" y="2065530"/>
            <a:ext cx="0" cy="481593"/>
          </a:xfrm>
          <a:prstGeom prst="straightConnector1">
            <a:avLst/>
          </a:prstGeom>
          <a:ln w="22225">
            <a:solidFill>
              <a:srgbClr val="00B05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057" name="TextBox 2056">
            <a:extLst>
              <a:ext uri="{FF2B5EF4-FFF2-40B4-BE49-F238E27FC236}">
                <a16:creationId xmlns:a16="http://schemas.microsoft.com/office/drawing/2014/main" id="{97F7C664-6D60-C093-4084-41786CA6AA4E}"/>
              </a:ext>
            </a:extLst>
          </p:cNvPr>
          <p:cNvSpPr txBox="1"/>
          <p:nvPr/>
        </p:nvSpPr>
        <p:spPr>
          <a:xfrm>
            <a:off x="4666488" y="4440840"/>
            <a:ext cx="3763477" cy="923330"/>
          </a:xfrm>
          <a:prstGeom prst="rect">
            <a:avLst/>
          </a:prstGeom>
          <a:noFill/>
        </p:spPr>
        <p:txBody>
          <a:bodyPr wrap="square" rtlCol="0">
            <a:spAutoFit/>
          </a:bodyPr>
          <a:lstStyle/>
          <a:p>
            <a:pPr marL="342900" indent="-342900">
              <a:buFont typeface="Wingdings" panose="05000000000000000000" pitchFamily="2" charset="2"/>
              <a:buChar char="à"/>
            </a:pPr>
            <a:r>
              <a:rPr lang="en-US" dirty="0"/>
              <a:t>Science du secret</a:t>
            </a:r>
          </a:p>
          <a:p>
            <a:pPr marL="342900" indent="-342900">
              <a:buFont typeface="Wingdings" panose="05000000000000000000" pitchFamily="2" charset="2"/>
              <a:buChar char="à"/>
            </a:pPr>
            <a:r>
              <a:rPr lang="en-US" dirty="0"/>
              <a:t>Deux branches</a:t>
            </a:r>
          </a:p>
          <a:p>
            <a:pPr marL="800100" lvl="1" indent="-342900">
              <a:buFont typeface="Wingdings" panose="05000000000000000000" pitchFamily="2" charset="2"/>
              <a:buChar char="à"/>
            </a:pPr>
            <a:endParaRPr lang="en-US" dirty="0"/>
          </a:p>
        </p:txBody>
      </p:sp>
      <p:sp>
        <p:nvSpPr>
          <p:cNvPr id="2059" name="TextBox 2058">
            <a:extLst>
              <a:ext uri="{FF2B5EF4-FFF2-40B4-BE49-F238E27FC236}">
                <a16:creationId xmlns:a16="http://schemas.microsoft.com/office/drawing/2014/main" id="{22A27A5C-B320-23AE-B5C7-C9850A8722A1}"/>
              </a:ext>
            </a:extLst>
          </p:cNvPr>
          <p:cNvSpPr txBox="1"/>
          <p:nvPr/>
        </p:nvSpPr>
        <p:spPr>
          <a:xfrm>
            <a:off x="3144654" y="5364170"/>
            <a:ext cx="2650217" cy="584775"/>
          </a:xfrm>
          <a:prstGeom prst="rect">
            <a:avLst/>
          </a:prstGeom>
          <a:noFill/>
          <a:ln>
            <a:solidFill>
              <a:schemeClr val="tx1"/>
            </a:solidFill>
          </a:ln>
        </p:spPr>
        <p:txBody>
          <a:bodyPr wrap="square" rtlCol="0">
            <a:spAutoFit/>
          </a:bodyPr>
          <a:lstStyle/>
          <a:p>
            <a:pPr algn="ctr"/>
            <a:r>
              <a:rPr lang="en-US" dirty="0"/>
              <a:t>Cryptographie</a:t>
            </a:r>
          </a:p>
          <a:p>
            <a:pPr algn="ctr"/>
            <a:r>
              <a:rPr lang="en-US" sz="1400" dirty="0"/>
              <a:t>Cacher un message</a:t>
            </a:r>
            <a:endParaRPr lang="en-US" sz="2000" dirty="0"/>
          </a:p>
        </p:txBody>
      </p:sp>
      <p:sp>
        <p:nvSpPr>
          <p:cNvPr id="2060" name="TextBox 2059">
            <a:extLst>
              <a:ext uri="{FF2B5EF4-FFF2-40B4-BE49-F238E27FC236}">
                <a16:creationId xmlns:a16="http://schemas.microsoft.com/office/drawing/2014/main" id="{8F2708C3-1A5A-0EFE-3A65-740F3D232249}"/>
              </a:ext>
            </a:extLst>
          </p:cNvPr>
          <p:cNvSpPr txBox="1"/>
          <p:nvPr/>
        </p:nvSpPr>
        <p:spPr>
          <a:xfrm>
            <a:off x="5929323" y="5364171"/>
            <a:ext cx="2650217" cy="584775"/>
          </a:xfrm>
          <a:prstGeom prst="rect">
            <a:avLst/>
          </a:prstGeom>
          <a:noFill/>
          <a:ln>
            <a:solidFill>
              <a:schemeClr val="tx1"/>
            </a:solidFill>
          </a:ln>
        </p:spPr>
        <p:txBody>
          <a:bodyPr wrap="square" rtlCol="0">
            <a:spAutoFit/>
          </a:bodyPr>
          <a:lstStyle/>
          <a:p>
            <a:pPr algn="ctr"/>
            <a:r>
              <a:rPr lang="en-US" dirty="0"/>
              <a:t>Cryptanalyse</a:t>
            </a:r>
          </a:p>
          <a:p>
            <a:pPr algn="ctr"/>
            <a:r>
              <a:rPr lang="en-US" sz="1400" dirty="0" err="1"/>
              <a:t>Retrouver</a:t>
            </a:r>
            <a:r>
              <a:rPr lang="en-US" sz="1400" dirty="0"/>
              <a:t> un message secret</a:t>
            </a:r>
            <a:endParaRPr lang="en-US" sz="2000" dirty="0"/>
          </a:p>
        </p:txBody>
      </p:sp>
      <p:cxnSp>
        <p:nvCxnSpPr>
          <p:cNvPr id="26" name="Straight Arrow Connector 25">
            <a:extLst>
              <a:ext uri="{FF2B5EF4-FFF2-40B4-BE49-F238E27FC236}">
                <a16:creationId xmlns:a16="http://schemas.microsoft.com/office/drawing/2014/main" id="{DAD80DF8-32F6-626B-2F09-67A66D53E219}"/>
              </a:ext>
            </a:extLst>
          </p:cNvPr>
          <p:cNvCxnSpPr>
            <a:cxnSpLocks/>
          </p:cNvCxnSpPr>
          <p:nvPr/>
        </p:nvCxnSpPr>
        <p:spPr>
          <a:xfrm>
            <a:off x="6722534" y="2065530"/>
            <a:ext cx="0" cy="481593"/>
          </a:xfrm>
          <a:prstGeom prst="straightConnector1">
            <a:avLst/>
          </a:prstGeom>
          <a:ln w="22225">
            <a:solidFill>
              <a:srgbClr val="C0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91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par>
                                <p:cTn id="23" presetID="16" presetClass="entr" presetSubtype="21"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par>
                                <p:cTn id="26" presetID="16" presetClass="entr" presetSubtype="2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par>
                                <p:cTn id="29" presetID="16" presetClass="entr" presetSubtype="21" fill="hold" nodeType="withEffect">
                                  <p:stCondLst>
                                    <p:cond delay="0"/>
                                  </p:stCondLst>
                                  <p:childTnLst>
                                    <p:set>
                                      <p:cBhvr>
                                        <p:cTn id="30" dur="1" fill="hold">
                                          <p:stCondLst>
                                            <p:cond delay="0"/>
                                          </p:stCondLst>
                                        </p:cTn>
                                        <p:tgtEl>
                                          <p:spTgt spid="2049"/>
                                        </p:tgtEl>
                                        <p:attrNameLst>
                                          <p:attrName>style.visibility</p:attrName>
                                        </p:attrNameLst>
                                      </p:cBhvr>
                                      <p:to>
                                        <p:strVal val="visible"/>
                                      </p:to>
                                    </p:set>
                                    <p:animEffect transition="in" filter="barn(inVertical)">
                                      <p:cBhvr>
                                        <p:cTn id="31" dur="500"/>
                                        <p:tgtEl>
                                          <p:spTgt spid="204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057">
                                            <p:txEl>
                                              <p:pRg st="0" end="0"/>
                                            </p:txEl>
                                          </p:spTgt>
                                        </p:tgtEl>
                                        <p:attrNameLst>
                                          <p:attrName>style.visibility</p:attrName>
                                        </p:attrNameLst>
                                      </p:cBhvr>
                                      <p:to>
                                        <p:strVal val="visible"/>
                                      </p:to>
                                    </p:set>
                                    <p:animEffect transition="in" filter="barn(inVertical)">
                                      <p:cBhvr>
                                        <p:cTn id="36" dur="500"/>
                                        <p:tgtEl>
                                          <p:spTgt spid="2057">
                                            <p:txEl>
                                              <p:pRg st="0" end="0"/>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2057">
                                            <p:txEl>
                                              <p:pRg st="1" end="1"/>
                                            </p:txEl>
                                          </p:spTgt>
                                        </p:tgtEl>
                                        <p:attrNameLst>
                                          <p:attrName>style.visibility</p:attrName>
                                        </p:attrNameLst>
                                      </p:cBhvr>
                                      <p:to>
                                        <p:strVal val="visible"/>
                                      </p:to>
                                    </p:set>
                                    <p:animEffect transition="in" filter="barn(inVertical)">
                                      <p:cBhvr>
                                        <p:cTn id="39" dur="500"/>
                                        <p:tgtEl>
                                          <p:spTgt spid="2057">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059"/>
                                        </p:tgtEl>
                                        <p:attrNameLst>
                                          <p:attrName>style.visibility</p:attrName>
                                        </p:attrNameLst>
                                      </p:cBhvr>
                                      <p:to>
                                        <p:strVal val="visible"/>
                                      </p:to>
                                    </p:set>
                                    <p:animEffect transition="in" filter="barn(inVertical)">
                                      <p:cBhvr>
                                        <p:cTn id="44" dur="500"/>
                                        <p:tgtEl>
                                          <p:spTgt spid="205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060"/>
                                        </p:tgtEl>
                                        <p:attrNameLst>
                                          <p:attrName>style.visibility</p:attrName>
                                        </p:attrNameLst>
                                      </p:cBhvr>
                                      <p:to>
                                        <p:strVal val="visible"/>
                                      </p:to>
                                    </p:set>
                                    <p:animEffect transition="in" filter="barn(inVertical)">
                                      <p:cBhvr>
                                        <p:cTn id="47"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59" grpId="0" animBg="1"/>
      <p:bldP spid="206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467B-AA56-6117-250C-651A91EC2071}"/>
              </a:ext>
            </a:extLst>
          </p:cNvPr>
          <p:cNvSpPr>
            <a:spLocks noGrp="1"/>
          </p:cNvSpPr>
          <p:nvPr>
            <p:ph type="title"/>
          </p:nvPr>
        </p:nvSpPr>
        <p:spPr/>
        <p:txBody>
          <a:bodyPr/>
          <a:lstStyle/>
          <a:p>
            <a:r>
              <a:rPr lang="en-US" dirty="0"/>
              <a:t>AES - </a:t>
            </a:r>
            <a:r>
              <a:rPr lang="en-US" dirty="0" err="1"/>
              <a:t>MixColumns</a:t>
            </a:r>
            <a:endParaRPr lang="en-US" dirty="0"/>
          </a:p>
        </p:txBody>
      </p:sp>
      <p:pic>
        <p:nvPicPr>
          <p:cNvPr id="4" name="Picture 3">
            <a:extLst>
              <a:ext uri="{FF2B5EF4-FFF2-40B4-BE49-F238E27FC236}">
                <a16:creationId xmlns:a16="http://schemas.microsoft.com/office/drawing/2014/main" id="{92DB57CF-3F93-C939-2414-3D58C56AF7D0}"/>
              </a:ext>
            </a:extLst>
          </p:cNvPr>
          <p:cNvPicPr>
            <a:picLocks noChangeAspect="1"/>
          </p:cNvPicPr>
          <p:nvPr/>
        </p:nvPicPr>
        <p:blipFill>
          <a:blip r:embed="rId3"/>
          <a:stretch>
            <a:fillRect/>
          </a:stretch>
        </p:blipFill>
        <p:spPr>
          <a:xfrm>
            <a:off x="4902609" y="1618403"/>
            <a:ext cx="5439697" cy="3621194"/>
          </a:xfrm>
          <a:prstGeom prst="rect">
            <a:avLst/>
          </a:prstGeom>
        </p:spPr>
      </p:pic>
      <p:pic>
        <p:nvPicPr>
          <p:cNvPr id="5" name="Picture 4">
            <a:extLst>
              <a:ext uri="{FF2B5EF4-FFF2-40B4-BE49-F238E27FC236}">
                <a16:creationId xmlns:a16="http://schemas.microsoft.com/office/drawing/2014/main" id="{37BA3BFC-58B4-C0B6-597F-FB67B779F03C}"/>
              </a:ext>
            </a:extLst>
          </p:cNvPr>
          <p:cNvPicPr>
            <a:picLocks noChangeAspect="1"/>
          </p:cNvPicPr>
          <p:nvPr/>
        </p:nvPicPr>
        <p:blipFill>
          <a:blip r:embed="rId4"/>
          <a:stretch>
            <a:fillRect/>
          </a:stretch>
        </p:blipFill>
        <p:spPr>
          <a:xfrm>
            <a:off x="211955" y="1327047"/>
            <a:ext cx="3398787" cy="4452104"/>
          </a:xfrm>
          <a:prstGeom prst="rect">
            <a:avLst/>
          </a:prstGeom>
        </p:spPr>
      </p:pic>
      <p:cxnSp>
        <p:nvCxnSpPr>
          <p:cNvPr id="6" name="Straight Connector 5">
            <a:extLst>
              <a:ext uri="{FF2B5EF4-FFF2-40B4-BE49-F238E27FC236}">
                <a16:creationId xmlns:a16="http://schemas.microsoft.com/office/drawing/2014/main" id="{C469678C-FFE2-C342-8D6D-435F461ED4D1}"/>
              </a:ext>
            </a:extLst>
          </p:cNvPr>
          <p:cNvCxnSpPr/>
          <p:nvPr/>
        </p:nvCxnSpPr>
        <p:spPr>
          <a:xfrm>
            <a:off x="3687097" y="1032387"/>
            <a:ext cx="0" cy="5139813"/>
          </a:xfrm>
          <a:prstGeom prst="line">
            <a:avLst/>
          </a:prstGeom>
          <a:ln w="22225">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 name="Parallelogram 6">
            <a:extLst>
              <a:ext uri="{FF2B5EF4-FFF2-40B4-BE49-F238E27FC236}">
                <a16:creationId xmlns:a16="http://schemas.microsoft.com/office/drawing/2014/main" id="{A3EF6ED0-182E-C008-09E5-17D59B1E9B29}"/>
              </a:ext>
            </a:extLst>
          </p:cNvPr>
          <p:cNvSpPr/>
          <p:nvPr/>
        </p:nvSpPr>
        <p:spPr>
          <a:xfrm>
            <a:off x="6656059" y="5594485"/>
            <a:ext cx="1932795" cy="36933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diffusion</a:t>
            </a:r>
            <a:endParaRPr lang="ko-KR" altLang="en-US" dirty="0">
              <a:solidFill>
                <a:schemeClr val="tx1"/>
              </a:solidFill>
            </a:endParaRPr>
          </a:p>
        </p:txBody>
      </p:sp>
    </p:spTree>
    <p:extLst>
      <p:ext uri="{BB962C8B-B14F-4D97-AF65-F5344CB8AC3E}">
        <p14:creationId xmlns:p14="http://schemas.microsoft.com/office/powerpoint/2010/main" val="2536878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0BEE88-C422-3800-8384-82FD2A336BC7}"/>
              </a:ext>
            </a:extLst>
          </p:cNvPr>
          <p:cNvSpPr>
            <a:spLocks noGrp="1"/>
          </p:cNvSpPr>
          <p:nvPr>
            <p:ph idx="1"/>
          </p:nvPr>
        </p:nvSpPr>
        <p:spPr>
          <a:xfrm>
            <a:off x="300038" y="1484313"/>
            <a:ext cx="11591925" cy="547687"/>
          </a:xfrm>
        </p:spPr>
        <p:txBody>
          <a:bodyPr/>
          <a:lstStyle/>
          <a:p>
            <a:pPr marL="0" indent="0">
              <a:buNone/>
            </a:pPr>
            <a:endParaRPr lang="en-US" dirty="0"/>
          </a:p>
          <a:p>
            <a:endParaRPr lang="en-US" dirty="0"/>
          </a:p>
        </p:txBody>
      </p:sp>
      <p:sp>
        <p:nvSpPr>
          <p:cNvPr id="3" name="Title 2">
            <a:extLst>
              <a:ext uri="{FF2B5EF4-FFF2-40B4-BE49-F238E27FC236}">
                <a16:creationId xmlns:a16="http://schemas.microsoft.com/office/drawing/2014/main" id="{36981566-CD01-50F3-1DF8-55F0D4EEDE00}"/>
              </a:ext>
            </a:extLst>
          </p:cNvPr>
          <p:cNvSpPr>
            <a:spLocks noGrp="1"/>
          </p:cNvSpPr>
          <p:nvPr>
            <p:ph type="title"/>
          </p:nvPr>
        </p:nvSpPr>
        <p:spPr/>
        <p:txBody>
          <a:bodyPr/>
          <a:lstStyle/>
          <a:p>
            <a:r>
              <a:rPr lang="en-US" sz="2400" dirty="0"/>
              <a:t>Chiffrement RSA – (1983) Ronald Rivest, Adi Shamir et Leonard Adleman</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B83A353-A8F5-1E37-2460-BDE99AA05599}"/>
                  </a:ext>
                </a:extLst>
              </p:cNvPr>
              <p:cNvGraphicFramePr>
                <a:graphicFrameLocks noGrp="1"/>
              </p:cNvGraphicFramePr>
              <p:nvPr/>
            </p:nvGraphicFramePr>
            <p:xfrm>
              <a:off x="2032000" y="1407636"/>
              <a:ext cx="8128000" cy="4145280"/>
            </p:xfrm>
            <a:graphic>
              <a:graphicData uri="http://schemas.openxmlformats.org/drawingml/2006/table">
                <a:tbl>
                  <a:tblPr firstRow="1" bandRow="1">
                    <a:tableStyleId>{5C22544A-7EE6-4342-B048-85BDC9FD1C3A}</a:tableStyleId>
                  </a:tblPr>
                  <a:tblGrid>
                    <a:gridCol w="4413250">
                      <a:extLst>
                        <a:ext uri="{9D8B030D-6E8A-4147-A177-3AD203B41FA5}">
                          <a16:colId xmlns:a16="http://schemas.microsoft.com/office/drawing/2014/main" val="2237780834"/>
                        </a:ext>
                      </a:extLst>
                    </a:gridCol>
                    <a:gridCol w="3714750">
                      <a:extLst>
                        <a:ext uri="{9D8B030D-6E8A-4147-A177-3AD203B41FA5}">
                          <a16:colId xmlns:a16="http://schemas.microsoft.com/office/drawing/2014/main" val="2154156678"/>
                        </a:ext>
                      </a:extLst>
                    </a:gridCol>
                  </a:tblGrid>
                  <a:tr h="370840">
                    <a:tc>
                      <a:txBody>
                        <a:bodyPr/>
                        <a:lstStyle/>
                        <a:p>
                          <a:pPr algn="ctr"/>
                          <a:r>
                            <a:rPr lang="en-US" dirty="0"/>
                            <a:t>Alice </a:t>
                          </a:r>
                        </a:p>
                      </a:txBody>
                      <a:tcPr/>
                    </a:tc>
                    <a:tc>
                      <a:txBody>
                        <a:bodyPr/>
                        <a:lstStyle/>
                        <a:p>
                          <a:pPr algn="ctr"/>
                          <a:r>
                            <a:rPr lang="en-US" dirty="0"/>
                            <a:t>Bob </a:t>
                          </a:r>
                        </a:p>
                      </a:txBody>
                      <a:tcPr/>
                    </a:tc>
                    <a:extLst>
                      <a:ext uri="{0D108BD9-81ED-4DB2-BD59-A6C34878D82A}">
                        <a16:rowId xmlns:a16="http://schemas.microsoft.com/office/drawing/2014/main" val="2000752887"/>
                      </a:ext>
                    </a:extLst>
                  </a:tr>
                  <a:tr h="370840">
                    <a:tc>
                      <a:txBody>
                        <a:bodyPr/>
                        <a:lstStyle/>
                        <a:p>
                          <a:pPr algn="ct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oMath>
                          </a14:m>
                          <a:r>
                            <a:rPr lang="en-US" dirty="0"/>
                            <a:t> </a:t>
                          </a:r>
                          <a:r>
                            <a:rPr lang="en-US" dirty="0" err="1"/>
                            <a:t>nombres</a:t>
                          </a:r>
                          <a:r>
                            <a:rPr lang="en-US" dirty="0"/>
                            <a:t> premiers </a:t>
                          </a:r>
                          <a:r>
                            <a:rPr lang="en-US" dirty="0" err="1"/>
                            <a:t>distincts</a:t>
                          </a:r>
                          <a:endParaRPr lang="en-US" dirty="0"/>
                        </a:p>
                      </a:txBody>
                      <a:tcPr/>
                    </a:tc>
                    <a:tc>
                      <a:txBody>
                        <a:bodyPr/>
                        <a:lstStyle/>
                        <a:p>
                          <a:pPr algn="ctr"/>
                          <a:endParaRPr lang="en-US" dirty="0"/>
                        </a:p>
                      </a:txBody>
                      <a:tcPr/>
                    </a:tc>
                    <a:extLst>
                      <a:ext uri="{0D108BD9-81ED-4DB2-BD59-A6C34878D82A}">
                        <a16:rowId xmlns:a16="http://schemas.microsoft.com/office/drawing/2014/main" val="156703207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𝑝𝑞</m:t>
                                </m:r>
                              </m:oMath>
                            </m:oMathPara>
                          </a14:m>
                          <a:endParaRPr lang="en-US" dirty="0"/>
                        </a:p>
                      </a:txBody>
                      <a:tcPr/>
                    </a:tc>
                    <a:tc>
                      <a:txBody>
                        <a:bodyPr/>
                        <a:lstStyle/>
                        <a:p>
                          <a:pPr algn="ctr"/>
                          <a:endParaRPr lang="en-US" dirty="0"/>
                        </a:p>
                      </a:txBody>
                      <a:tcPr/>
                    </a:tc>
                    <a:extLst>
                      <a:ext uri="{0D108BD9-81ED-4DB2-BD59-A6C34878D82A}">
                        <a16:rowId xmlns:a16="http://schemas.microsoft.com/office/drawing/2014/main" val="72360942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𝑞</m:t>
                                </m:r>
                                <m:r>
                                  <a:rPr lang="en-US" b="0" i="1" smtClean="0">
                                    <a:latin typeface="Cambria Math" panose="02040503050406030204" pitchFamily="18" charset="0"/>
                                  </a:rPr>
                                  <m:t>−1)</m:t>
                                </m:r>
                              </m:oMath>
                            </m:oMathPara>
                          </a14:m>
                          <a:endParaRPr lang="en-US" dirty="0"/>
                        </a:p>
                      </a:txBody>
                      <a:tcPr/>
                    </a:tc>
                    <a:tc>
                      <a:txBody>
                        <a:bodyPr/>
                        <a:lstStyle/>
                        <a:p>
                          <a:pPr algn="ctr"/>
                          <a:endParaRPr lang="en-US" dirty="0"/>
                        </a:p>
                      </a:txBody>
                      <a:tcPr/>
                    </a:tc>
                    <a:extLst>
                      <a:ext uri="{0D108BD9-81ED-4DB2-BD59-A6C34878D82A}">
                        <a16:rowId xmlns:a16="http://schemas.microsoft.com/office/drawing/2014/main" val="4130191639"/>
                      </a:ext>
                    </a:extLst>
                  </a:tr>
                  <a:tr h="370840">
                    <a:tc>
                      <a:txBody>
                        <a:bodyPr/>
                        <a:lstStyle/>
                        <a:p>
                          <a:pPr algn="ctr"/>
                          <a:r>
                            <a:rPr lang="en-US" dirty="0"/>
                            <a:t>Choisir </a:t>
                          </a:r>
                          <a14:m>
                            <m:oMath xmlns:m="http://schemas.openxmlformats.org/officeDocument/2006/math">
                              <m:r>
                                <a:rPr lang="en-US" b="0" i="1" smtClean="0">
                                  <a:latin typeface="Cambria Math" panose="02040503050406030204" pitchFamily="18" charset="0"/>
                                </a:rPr>
                                <m:t>𝑒</m:t>
                              </m:r>
                            </m:oMath>
                          </a14:m>
                          <a:r>
                            <a:rPr lang="en-US" dirty="0"/>
                            <a:t> premier avec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et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&lt;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dirty="0"/>
                        </a:p>
                      </a:txBody>
                      <a:tcPr/>
                    </a:tc>
                    <a:tc>
                      <a:txBody>
                        <a:bodyPr/>
                        <a:lstStyle/>
                        <a:p>
                          <a:pPr algn="ctr"/>
                          <a:endParaRPr lang="en-US"/>
                        </a:p>
                      </a:txBody>
                      <a:tcPr/>
                    </a:tc>
                    <a:extLst>
                      <a:ext uri="{0D108BD9-81ED-4DB2-BD59-A6C34878D82A}">
                        <a16:rowId xmlns:a16="http://schemas.microsoft.com/office/drawing/2014/main" val="3347054743"/>
                      </a:ext>
                    </a:extLst>
                  </a:tr>
                  <a:tr h="370840">
                    <a:tc>
                      <a:txBody>
                        <a:bodyPr/>
                        <a:lstStyle/>
                        <a:p>
                          <a:pPr algn="ctr"/>
                          <a:r>
                            <a:rPr lang="en-US" dirty="0"/>
                            <a:t>Calculer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et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a:p>
                        <a:p>
                          <a:pPr algn="ctr"/>
                          <a:r>
                            <a:rPr lang="en-US" b="0" dirty="0"/>
                            <a:t>C’est à dire </a:t>
                          </a:r>
                          <a14:m>
                            <m:oMath xmlns:m="http://schemas.openxmlformats.org/officeDocument/2006/math">
                              <m:r>
                                <a:rPr lang="en-US" b="0" i="1" smtClean="0">
                                  <a:latin typeface="Cambria Math" panose="02040503050406030204" pitchFamily="18" charset="0"/>
                                </a:rPr>
                                <m:t>𝑒𝑑</m:t>
                              </m:r>
                              <m:r>
                                <a:rPr lang="en-US" b="0" i="1" smtClean="0">
                                  <a:latin typeface="Cambria Math" panose="02040503050406030204" pitchFamily="18" charset="0"/>
                                </a:rPr>
                                <m:t>=1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dirty="0"/>
                        </a:p>
                      </a:txBody>
                      <a:tcPr/>
                    </a:tc>
                    <a:tc>
                      <a:txBody>
                        <a:bodyPr/>
                        <a:lstStyle/>
                        <a:p>
                          <a:pPr algn="ctr"/>
                          <a:endParaRPr lang="en-US" dirty="0"/>
                        </a:p>
                      </a:txBody>
                      <a:tcPr/>
                    </a:tc>
                    <a:extLst>
                      <a:ext uri="{0D108BD9-81ED-4DB2-BD59-A6C34878D82A}">
                        <a16:rowId xmlns:a16="http://schemas.microsoft.com/office/drawing/2014/main" val="4032030720"/>
                      </a:ext>
                    </a:extLst>
                  </a:tr>
                  <a:tr h="370840">
                    <a:tc>
                      <a:txBody>
                        <a:bodyPr/>
                        <a:lstStyle/>
                        <a:p>
                          <a:pPr algn="ctr"/>
                          <a:r>
                            <a:rPr lang="en-US" dirty="0">
                              <a:solidFill>
                                <a:srgbClr val="00B050"/>
                              </a:solidFill>
                            </a:rPr>
                            <a:t>Clé </a:t>
                          </a:r>
                          <a:r>
                            <a:rPr lang="en-US" dirty="0" err="1">
                              <a:solidFill>
                                <a:srgbClr val="00B050"/>
                              </a:solidFill>
                            </a:rPr>
                            <a:t>publique</a:t>
                          </a:r>
                          <a:r>
                            <a:rPr lang="en-US" dirty="0">
                              <a:solidFill>
                                <a:srgbClr val="00B050"/>
                              </a:solidFill>
                            </a:rPr>
                            <a:t> </a:t>
                          </a:r>
                          <a14:m>
                            <m:oMath xmlns:m="http://schemas.openxmlformats.org/officeDocument/2006/math">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𝑒</m:t>
                                  </m:r>
                                </m:e>
                              </m:d>
                            </m:oMath>
                          </a14:m>
                          <a:endParaRPr lang="en-US" b="0" dirty="0"/>
                        </a:p>
                        <a:p>
                          <a:pPr algn="ctr"/>
                          <a:r>
                            <a:rPr lang="en-US" b="0" dirty="0">
                              <a:solidFill>
                                <a:srgbClr val="00B0F0"/>
                              </a:solidFill>
                            </a:rPr>
                            <a:t>Clé secrète </a:t>
                          </a:r>
                          <a14:m>
                            <m:oMath xmlns:m="http://schemas.openxmlformats.org/officeDocument/2006/math">
                              <m:r>
                                <a:rPr lang="en-US" b="0" i="1" smtClean="0">
                                  <a:solidFill>
                                    <a:srgbClr val="00B0F0"/>
                                  </a:solidFill>
                                  <a:latin typeface="Cambria Math" panose="02040503050406030204" pitchFamily="18" charset="0"/>
                                </a:rPr>
                                <m:t>𝑑</m:t>
                              </m:r>
                            </m:oMath>
                          </a14:m>
                          <a:endParaRPr lang="en-US" b="0" dirty="0">
                            <a:solidFill>
                              <a:srgbClr val="00B0F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Reçoit</a:t>
                          </a:r>
                          <a:r>
                            <a:rPr lang="en-US" baseline="0" dirty="0"/>
                            <a:t> la c</a:t>
                          </a:r>
                          <a:r>
                            <a:rPr lang="en-US" dirty="0"/>
                            <a:t>lé </a:t>
                          </a:r>
                          <a:r>
                            <a:rPr lang="en-US" dirty="0" err="1"/>
                            <a:t>publique</a:t>
                          </a:r>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𝑒</m:t>
                                  </m:r>
                                </m:e>
                              </m:d>
                            </m:oMath>
                          </a14:m>
                          <a:endParaRPr lang="en-US" b="0" dirty="0"/>
                        </a:p>
                        <a:p>
                          <a:pPr algn="ctr"/>
                          <a:endParaRPr lang="en-US" dirty="0"/>
                        </a:p>
                      </a:txBody>
                      <a:tcPr/>
                    </a:tc>
                    <a:extLst>
                      <a:ext uri="{0D108BD9-81ED-4DB2-BD59-A6C34878D82A}">
                        <a16:rowId xmlns:a16="http://schemas.microsoft.com/office/drawing/2014/main" val="3735027202"/>
                      </a:ext>
                    </a:extLst>
                  </a:tr>
                  <a:tr h="370840">
                    <a:tc>
                      <a:txBody>
                        <a:bodyPr/>
                        <a:lstStyle/>
                        <a:p>
                          <a:pPr algn="ctr"/>
                          <a:endParaRPr lang="en-US" b="0" dirty="0"/>
                        </a:p>
                        <a:p>
                          <a:pPr algn="ctr"/>
                          <a:r>
                            <a:rPr lang="en-US" b="0" dirty="0" err="1"/>
                            <a:t>Reçoit</a:t>
                          </a:r>
                          <a:r>
                            <a:rPr lang="en-US" b="0" dirty="0"/>
                            <a:t> </a:t>
                          </a:r>
                          <a14:m>
                            <m:oMath xmlns:m="http://schemas.openxmlformats.org/officeDocument/2006/math">
                              <m:r>
                                <a:rPr lang="en-US" b="0" i="1" smtClean="0">
                                  <a:latin typeface="Cambria Math" panose="02040503050406030204" pitchFamily="18" charset="0"/>
                                </a:rPr>
                                <m:t>𝑐</m:t>
                              </m:r>
                            </m:oMath>
                          </a14:m>
                          <a:endParaRPr lang="en-US" b="0" dirty="0"/>
                        </a:p>
                      </a:txBody>
                      <a:tcPr/>
                    </a:tc>
                    <a:tc>
                      <a:txBody>
                        <a:bodyPr/>
                        <a:lstStyle/>
                        <a:p>
                          <a:pPr algn="ctr"/>
                          <a:r>
                            <a:rPr lang="en-US" dirty="0"/>
                            <a:t>Message </a:t>
                          </a:r>
                          <a14:m>
                            <m:oMath xmlns:m="http://schemas.openxmlformats.org/officeDocument/2006/math">
                              <m:r>
                                <a:rPr lang="en-US" b="0" i="1" smtClean="0">
                                  <a:latin typeface="Cambria Math" panose="02040503050406030204" pitchFamily="18" charset="0"/>
                                </a:rPr>
                                <m:t>𝑚</m:t>
                              </m:r>
                            </m:oMath>
                          </a14:m>
                          <a:r>
                            <a:rPr lang="en-US" dirty="0"/>
                            <a:t> premier avec </a:t>
                          </a:r>
                          <a14:m>
                            <m:oMath xmlns:m="http://schemas.openxmlformats.org/officeDocument/2006/math">
                              <m:r>
                                <a:rPr lang="en-US" b="0" i="1" smtClean="0">
                                  <a:latin typeface="Cambria Math" panose="02040503050406030204" pitchFamily="18" charset="0"/>
                                </a:rPr>
                                <m:t>𝑛</m:t>
                              </m:r>
                            </m:oMath>
                          </a14:m>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Chiffrement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solidFill>
                                        <a:srgbClr val="00B050"/>
                                      </a:solidFill>
                                      <a:latin typeface="Cambria Math" panose="02040503050406030204" pitchFamily="18" charset="0"/>
                                    </a:rPr>
                                    <m:t>𝑒</m:t>
                                  </m:r>
                                </m:sup>
                              </m:sSup>
                              <m:r>
                                <a:rPr lang="en-US" b="0" i="1" smtClean="0">
                                  <a:latin typeface="Cambria Math" panose="02040503050406030204" pitchFamily="18" charset="0"/>
                                </a:rPr>
                                <m:t>=</m:t>
                              </m:r>
                              <m:r>
                                <a:rPr lang="en-US" b="0" i="1" smtClean="0">
                                  <a:latin typeface="Cambria Math" panose="02040503050406030204" pitchFamily="18" charset="0"/>
                                </a:rPr>
                                <m:t>𝑐</m:t>
                              </m:r>
                            </m:oMath>
                          </a14:m>
                          <a:endParaRPr lang="en-US" b="0" dirty="0"/>
                        </a:p>
                      </a:txBody>
                      <a:tcPr/>
                    </a:tc>
                    <a:extLst>
                      <a:ext uri="{0D108BD9-81ED-4DB2-BD59-A6C34878D82A}">
                        <a16:rowId xmlns:a16="http://schemas.microsoft.com/office/drawing/2014/main" val="140097101"/>
                      </a:ext>
                    </a:extLst>
                  </a:tr>
                  <a:tr h="370840">
                    <a:tc>
                      <a:txBody>
                        <a:bodyPr/>
                        <a:lstStyle/>
                        <a:p>
                          <a:pPr algn="ctr"/>
                          <a:r>
                            <a:rPr lang="en-US" b="0" dirty="0"/>
                            <a:t>Déchiffrement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solidFill>
                                        <a:srgbClr val="00B0F0"/>
                                      </a:solidFill>
                                      <a:latin typeface="Cambria Math" panose="02040503050406030204" pitchFamily="18" charset="0"/>
                                    </a:rPr>
                                    <m:t>𝑑</m:t>
                                  </m:r>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𝑛</m:t>
                              </m:r>
                              <m:r>
                                <a:rPr lang="en-US" b="0" i="1" smtClean="0">
                                  <a:latin typeface="Cambria Math" panose="02040503050406030204" pitchFamily="18" charset="0"/>
                                </a:rPr>
                                <m:t>)</m:t>
                              </m:r>
                            </m:oMath>
                          </a14:m>
                          <a:endParaRPr lang="en-US" b="0" dirty="0"/>
                        </a:p>
                      </a:txBody>
                      <a:tcPr/>
                    </a:tc>
                    <a:tc>
                      <a:txBody>
                        <a:bodyPr/>
                        <a:lstStyle/>
                        <a:p>
                          <a:pPr algn="ctr"/>
                          <a:endParaRPr lang="en-US" dirty="0"/>
                        </a:p>
                      </a:txBody>
                      <a:tcPr/>
                    </a:tc>
                    <a:extLst>
                      <a:ext uri="{0D108BD9-81ED-4DB2-BD59-A6C34878D82A}">
                        <a16:rowId xmlns:a16="http://schemas.microsoft.com/office/drawing/2014/main" val="2719610388"/>
                      </a:ext>
                    </a:extLst>
                  </a:tr>
                </a:tbl>
              </a:graphicData>
            </a:graphic>
          </p:graphicFrame>
        </mc:Choice>
        <mc:Fallback xmlns="">
          <p:graphicFrame>
            <p:nvGraphicFramePr>
              <p:cNvPr id="5" name="Table 5">
                <a:extLst>
                  <a:ext uri="{FF2B5EF4-FFF2-40B4-BE49-F238E27FC236}">
                    <a16:creationId xmlns:a16="http://schemas.microsoft.com/office/drawing/2014/main" id="{EB83A353-A8F5-1E37-2460-BDE99AA05599}"/>
                  </a:ext>
                </a:extLst>
              </p:cNvPr>
              <p:cNvGraphicFramePr>
                <a:graphicFrameLocks noGrp="1"/>
              </p:cNvGraphicFramePr>
              <p:nvPr>
                <p:extLst>
                  <p:ext uri="{D42A27DB-BD31-4B8C-83A1-F6EECF244321}">
                    <p14:modId xmlns:p14="http://schemas.microsoft.com/office/powerpoint/2010/main" val="3034748107"/>
                  </p:ext>
                </p:extLst>
              </p:nvPr>
            </p:nvGraphicFramePr>
            <p:xfrm>
              <a:off x="2032000" y="1407636"/>
              <a:ext cx="8128000" cy="4145280"/>
            </p:xfrm>
            <a:graphic>
              <a:graphicData uri="http://schemas.openxmlformats.org/drawingml/2006/table">
                <a:tbl>
                  <a:tblPr firstRow="1" bandRow="1">
                    <a:tableStyleId>{5C22544A-7EE6-4342-B048-85BDC9FD1C3A}</a:tableStyleId>
                  </a:tblPr>
                  <a:tblGrid>
                    <a:gridCol w="4413250">
                      <a:extLst>
                        <a:ext uri="{9D8B030D-6E8A-4147-A177-3AD203B41FA5}">
                          <a16:colId xmlns:a16="http://schemas.microsoft.com/office/drawing/2014/main" val="2237780834"/>
                        </a:ext>
                      </a:extLst>
                    </a:gridCol>
                    <a:gridCol w="3714750">
                      <a:extLst>
                        <a:ext uri="{9D8B030D-6E8A-4147-A177-3AD203B41FA5}">
                          <a16:colId xmlns:a16="http://schemas.microsoft.com/office/drawing/2014/main" val="2154156678"/>
                        </a:ext>
                      </a:extLst>
                    </a:gridCol>
                  </a:tblGrid>
                  <a:tr h="370840">
                    <a:tc>
                      <a:txBody>
                        <a:bodyPr/>
                        <a:lstStyle/>
                        <a:p>
                          <a:pPr algn="ctr"/>
                          <a:r>
                            <a:rPr lang="en-US" dirty="0"/>
                            <a:t>Alice </a:t>
                          </a:r>
                        </a:p>
                      </a:txBody>
                      <a:tcPr/>
                    </a:tc>
                    <a:tc>
                      <a:txBody>
                        <a:bodyPr/>
                        <a:lstStyle/>
                        <a:p>
                          <a:pPr algn="ctr"/>
                          <a:r>
                            <a:rPr lang="en-US" dirty="0"/>
                            <a:t>Bob </a:t>
                          </a:r>
                        </a:p>
                      </a:txBody>
                      <a:tcPr/>
                    </a:tc>
                    <a:extLst>
                      <a:ext uri="{0D108BD9-81ED-4DB2-BD59-A6C34878D82A}">
                        <a16:rowId xmlns:a16="http://schemas.microsoft.com/office/drawing/2014/main" val="2000752887"/>
                      </a:ext>
                    </a:extLst>
                  </a:tr>
                  <a:tr h="370840">
                    <a:tc>
                      <a:txBody>
                        <a:bodyPr/>
                        <a:lstStyle/>
                        <a:p>
                          <a:endParaRPr lang="en-US"/>
                        </a:p>
                      </a:txBody>
                      <a:tcPr>
                        <a:blipFill>
                          <a:blip r:embed="rId3"/>
                          <a:stretch>
                            <a:fillRect l="-138" t="-108197" r="-84807" b="-942623"/>
                          </a:stretch>
                        </a:blipFill>
                      </a:tcPr>
                    </a:tc>
                    <a:tc>
                      <a:txBody>
                        <a:bodyPr/>
                        <a:lstStyle/>
                        <a:p>
                          <a:pPr algn="ctr"/>
                          <a:endParaRPr lang="en-US" dirty="0"/>
                        </a:p>
                      </a:txBody>
                      <a:tcPr/>
                    </a:tc>
                    <a:extLst>
                      <a:ext uri="{0D108BD9-81ED-4DB2-BD59-A6C34878D82A}">
                        <a16:rowId xmlns:a16="http://schemas.microsoft.com/office/drawing/2014/main" val="1567032078"/>
                      </a:ext>
                    </a:extLst>
                  </a:tr>
                  <a:tr h="370840">
                    <a:tc>
                      <a:txBody>
                        <a:bodyPr/>
                        <a:lstStyle/>
                        <a:p>
                          <a:endParaRPr lang="en-US"/>
                        </a:p>
                      </a:txBody>
                      <a:tcPr>
                        <a:blipFill>
                          <a:blip r:embed="rId3"/>
                          <a:stretch>
                            <a:fillRect l="-138" t="-208197" r="-84807" b="-842623"/>
                          </a:stretch>
                        </a:blipFill>
                      </a:tcPr>
                    </a:tc>
                    <a:tc>
                      <a:txBody>
                        <a:bodyPr/>
                        <a:lstStyle/>
                        <a:p>
                          <a:pPr algn="ctr"/>
                          <a:endParaRPr lang="en-US" dirty="0"/>
                        </a:p>
                      </a:txBody>
                      <a:tcPr/>
                    </a:tc>
                    <a:extLst>
                      <a:ext uri="{0D108BD9-81ED-4DB2-BD59-A6C34878D82A}">
                        <a16:rowId xmlns:a16="http://schemas.microsoft.com/office/drawing/2014/main" val="723609428"/>
                      </a:ext>
                    </a:extLst>
                  </a:tr>
                  <a:tr h="370840">
                    <a:tc>
                      <a:txBody>
                        <a:bodyPr/>
                        <a:lstStyle/>
                        <a:p>
                          <a:endParaRPr lang="en-US"/>
                        </a:p>
                      </a:txBody>
                      <a:tcPr>
                        <a:blipFill>
                          <a:blip r:embed="rId3"/>
                          <a:stretch>
                            <a:fillRect l="-138" t="-308197" r="-84807" b="-742623"/>
                          </a:stretch>
                        </a:blipFill>
                      </a:tcPr>
                    </a:tc>
                    <a:tc>
                      <a:txBody>
                        <a:bodyPr/>
                        <a:lstStyle/>
                        <a:p>
                          <a:pPr algn="ctr"/>
                          <a:endParaRPr lang="en-US" dirty="0"/>
                        </a:p>
                      </a:txBody>
                      <a:tcPr/>
                    </a:tc>
                    <a:extLst>
                      <a:ext uri="{0D108BD9-81ED-4DB2-BD59-A6C34878D82A}">
                        <a16:rowId xmlns:a16="http://schemas.microsoft.com/office/drawing/2014/main" val="4130191639"/>
                      </a:ext>
                    </a:extLst>
                  </a:tr>
                  <a:tr h="370840">
                    <a:tc>
                      <a:txBody>
                        <a:bodyPr/>
                        <a:lstStyle/>
                        <a:p>
                          <a:endParaRPr lang="en-US"/>
                        </a:p>
                      </a:txBody>
                      <a:tcPr>
                        <a:blipFill>
                          <a:blip r:embed="rId3"/>
                          <a:stretch>
                            <a:fillRect l="-138" t="-408197" r="-84807" b="-642623"/>
                          </a:stretch>
                        </a:blipFill>
                      </a:tcPr>
                    </a:tc>
                    <a:tc>
                      <a:txBody>
                        <a:bodyPr/>
                        <a:lstStyle/>
                        <a:p>
                          <a:pPr algn="ctr"/>
                          <a:endParaRPr lang="en-US"/>
                        </a:p>
                      </a:txBody>
                      <a:tcPr/>
                    </a:tc>
                    <a:extLst>
                      <a:ext uri="{0D108BD9-81ED-4DB2-BD59-A6C34878D82A}">
                        <a16:rowId xmlns:a16="http://schemas.microsoft.com/office/drawing/2014/main" val="3347054743"/>
                      </a:ext>
                    </a:extLst>
                  </a:tr>
                  <a:tr h="640080">
                    <a:tc>
                      <a:txBody>
                        <a:bodyPr/>
                        <a:lstStyle/>
                        <a:p>
                          <a:endParaRPr lang="en-US"/>
                        </a:p>
                      </a:txBody>
                      <a:tcPr>
                        <a:blipFill>
                          <a:blip r:embed="rId3"/>
                          <a:stretch>
                            <a:fillRect l="-138" t="-295238" r="-84807" b="-273333"/>
                          </a:stretch>
                        </a:blipFill>
                      </a:tcPr>
                    </a:tc>
                    <a:tc>
                      <a:txBody>
                        <a:bodyPr/>
                        <a:lstStyle/>
                        <a:p>
                          <a:pPr algn="ctr"/>
                          <a:endParaRPr lang="en-US" dirty="0"/>
                        </a:p>
                      </a:txBody>
                      <a:tcPr/>
                    </a:tc>
                    <a:extLst>
                      <a:ext uri="{0D108BD9-81ED-4DB2-BD59-A6C34878D82A}">
                        <a16:rowId xmlns:a16="http://schemas.microsoft.com/office/drawing/2014/main" val="4032030720"/>
                      </a:ext>
                    </a:extLst>
                  </a:tr>
                  <a:tr h="640080">
                    <a:tc>
                      <a:txBody>
                        <a:bodyPr/>
                        <a:lstStyle/>
                        <a:p>
                          <a:endParaRPr lang="en-US"/>
                        </a:p>
                      </a:txBody>
                      <a:tcPr>
                        <a:blipFill>
                          <a:blip r:embed="rId3"/>
                          <a:stretch>
                            <a:fillRect l="-138" t="-395238" r="-84807" b="-173333"/>
                          </a:stretch>
                        </a:blipFill>
                      </a:tcPr>
                    </a:tc>
                    <a:tc>
                      <a:txBody>
                        <a:bodyPr/>
                        <a:lstStyle/>
                        <a:p>
                          <a:endParaRPr lang="en-US"/>
                        </a:p>
                      </a:txBody>
                      <a:tcPr>
                        <a:blipFill>
                          <a:blip r:embed="rId3"/>
                          <a:stretch>
                            <a:fillRect l="-118852" t="-395238" r="-656" b="-173333"/>
                          </a:stretch>
                        </a:blipFill>
                      </a:tcPr>
                    </a:tc>
                    <a:extLst>
                      <a:ext uri="{0D108BD9-81ED-4DB2-BD59-A6C34878D82A}">
                        <a16:rowId xmlns:a16="http://schemas.microsoft.com/office/drawing/2014/main" val="3735027202"/>
                      </a:ext>
                    </a:extLst>
                  </a:tr>
                  <a:tr h="640080">
                    <a:tc>
                      <a:txBody>
                        <a:bodyPr/>
                        <a:lstStyle/>
                        <a:p>
                          <a:endParaRPr lang="en-US"/>
                        </a:p>
                      </a:txBody>
                      <a:tcPr>
                        <a:blipFill>
                          <a:blip r:embed="rId3"/>
                          <a:stretch>
                            <a:fillRect l="-138" t="-495238" r="-84807" b="-73333"/>
                          </a:stretch>
                        </a:blipFill>
                      </a:tcPr>
                    </a:tc>
                    <a:tc>
                      <a:txBody>
                        <a:bodyPr/>
                        <a:lstStyle/>
                        <a:p>
                          <a:endParaRPr lang="en-US"/>
                        </a:p>
                      </a:txBody>
                      <a:tcPr>
                        <a:blipFill>
                          <a:blip r:embed="rId3"/>
                          <a:stretch>
                            <a:fillRect l="-118852" t="-495238" r="-656" b="-73333"/>
                          </a:stretch>
                        </a:blipFill>
                      </a:tcPr>
                    </a:tc>
                    <a:extLst>
                      <a:ext uri="{0D108BD9-81ED-4DB2-BD59-A6C34878D82A}">
                        <a16:rowId xmlns:a16="http://schemas.microsoft.com/office/drawing/2014/main" val="140097101"/>
                      </a:ext>
                    </a:extLst>
                  </a:tr>
                  <a:tr h="370840">
                    <a:tc>
                      <a:txBody>
                        <a:bodyPr/>
                        <a:lstStyle/>
                        <a:p>
                          <a:endParaRPr lang="en-US"/>
                        </a:p>
                      </a:txBody>
                      <a:tcPr>
                        <a:blipFill>
                          <a:blip r:embed="rId3"/>
                          <a:stretch>
                            <a:fillRect l="-138" t="-1024590" r="-84807" b="-26230"/>
                          </a:stretch>
                        </a:blipFill>
                      </a:tcPr>
                    </a:tc>
                    <a:tc>
                      <a:txBody>
                        <a:bodyPr/>
                        <a:lstStyle/>
                        <a:p>
                          <a:pPr algn="ctr"/>
                          <a:endParaRPr lang="en-US" dirty="0"/>
                        </a:p>
                      </a:txBody>
                      <a:tcPr/>
                    </a:tc>
                    <a:extLst>
                      <a:ext uri="{0D108BD9-81ED-4DB2-BD59-A6C34878D82A}">
                        <a16:rowId xmlns:a16="http://schemas.microsoft.com/office/drawing/2014/main" val="2719610388"/>
                      </a:ext>
                    </a:extLst>
                  </a:tr>
                </a:tbl>
              </a:graphicData>
            </a:graphic>
          </p:graphicFrame>
        </mc:Fallback>
      </mc:AlternateContent>
      <p:cxnSp>
        <p:nvCxnSpPr>
          <p:cNvPr id="7" name="Straight Arrow Connector 6">
            <a:extLst>
              <a:ext uri="{FF2B5EF4-FFF2-40B4-BE49-F238E27FC236}">
                <a16:creationId xmlns:a16="http://schemas.microsoft.com/office/drawing/2014/main" id="{46DD5518-A3A9-EFE7-9531-833251873ACD}"/>
              </a:ext>
            </a:extLst>
          </p:cNvPr>
          <p:cNvCxnSpPr>
            <a:cxnSpLocks/>
          </p:cNvCxnSpPr>
          <p:nvPr/>
        </p:nvCxnSpPr>
        <p:spPr>
          <a:xfrm>
            <a:off x="6013450" y="4091375"/>
            <a:ext cx="812800"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08BAF5-1F52-8B22-397B-A33D28A1DB5B}"/>
              </a:ext>
            </a:extLst>
          </p:cNvPr>
          <p:cNvCxnSpPr>
            <a:cxnSpLocks/>
          </p:cNvCxnSpPr>
          <p:nvPr/>
        </p:nvCxnSpPr>
        <p:spPr>
          <a:xfrm flipH="1">
            <a:off x="6013450" y="5003385"/>
            <a:ext cx="812800"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67D425-B89E-27CC-C92B-ED5BF570E243}"/>
                  </a:ext>
                </a:extLst>
              </p:cNvPr>
              <p:cNvSpPr txBox="1"/>
              <p:nvPr/>
            </p:nvSpPr>
            <p:spPr>
              <a:xfrm>
                <a:off x="2032000" y="5775859"/>
                <a:ext cx="9364980" cy="387927"/>
              </a:xfrm>
              <a:prstGeom prst="rect">
                <a:avLst/>
              </a:prstGeom>
              <a:noFill/>
            </p:spPr>
            <p:txBody>
              <a:bodyPr wrap="square" rtlCol="0">
                <a:spAutoFit/>
              </a:bodyPr>
              <a:lstStyle/>
              <a:p>
                <a:pPr algn="l"/>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𝑚</m:t>
                        </m:r>
                      </m:e>
                      <m:sup>
                        <m:r>
                          <a:rPr lang="en-US" b="0" i="1" smtClean="0">
                            <a:latin typeface="Cambria Math" panose="02040503050406030204" pitchFamily="18" charset="0"/>
                          </a:rPr>
                          <m:t>𝑒𝑑</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p>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𝑘</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car </a:t>
                </a:r>
                <a14:m>
                  <m:oMath xmlns:m="http://schemas.openxmlformats.org/officeDocument/2006/math">
                    <m:r>
                      <a:rPr lang="en-US" i="1" dirty="0" smtClean="0">
                        <a:latin typeface="Cambria Math" panose="02040503050406030204" pitchFamily="18" charset="0"/>
                      </a:rPr>
                      <m:t>𝑝𝑔𝑐𝑑</m:t>
                    </m:r>
                    <m:r>
                      <a:rPr lang="en-US" i="1" dirty="0"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 1 </a:t>
                </a:r>
                <a:r>
                  <a:rPr lang="en-US" dirty="0">
                    <a:sym typeface="Wingdings" panose="05000000000000000000" pitchFamily="2" charset="2"/>
                  </a:rPr>
                  <a:t> </a:t>
                </a:r>
                <a14:m>
                  <m:oMath xmlns:m="http://schemas.openxmlformats.org/officeDocument/2006/math">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𝑚</m:t>
                        </m:r>
                      </m:e>
                      <m:sup>
                        <m:r>
                          <a:rPr lang="en-US" b="0" i="1" smtClean="0">
                            <a:latin typeface="Cambria Math" panose="02040503050406030204" pitchFamily="18" charset="0"/>
                            <a:sym typeface="Wingdings" panose="05000000000000000000" pitchFamily="2" charset="2"/>
                          </a:rPr>
                          <m:t>𝜙</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𝑛</m:t>
                        </m:r>
                        <m:r>
                          <a:rPr lang="en-US" b="0" i="1" smtClean="0">
                            <a:latin typeface="Cambria Math" panose="02040503050406030204" pitchFamily="18" charset="0"/>
                            <a:sym typeface="Wingdings" panose="05000000000000000000" pitchFamily="2" charset="2"/>
                          </a:rPr>
                          <m:t>)</m:t>
                        </m:r>
                      </m:sup>
                    </m:sSup>
                    <m:r>
                      <a:rPr lang="en-US" b="0" i="1" smtClean="0">
                        <a:latin typeface="Cambria Math" panose="02040503050406030204" pitchFamily="18" charset="0"/>
                        <a:sym typeface="Wingdings" panose="05000000000000000000" pitchFamily="2" charset="2"/>
                      </a:rPr>
                      <m:t>=1 </m:t>
                    </m:r>
                    <m:r>
                      <a:rPr lang="en-US" b="0" i="1" smtClean="0">
                        <a:latin typeface="Cambria Math" panose="02040503050406030204" pitchFamily="18" charset="0"/>
                        <a:sym typeface="Wingdings" panose="05000000000000000000" pitchFamily="2" charset="2"/>
                      </a:rPr>
                      <m:t>𝑚𝑜𝑑</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𝑛</m:t>
                    </m:r>
                    <m:r>
                      <a:rPr lang="en-US" b="0" i="1" smtClean="0">
                        <a:latin typeface="Cambria Math" panose="02040503050406030204" pitchFamily="18" charset="0"/>
                        <a:sym typeface="Wingdings" panose="05000000000000000000" pitchFamily="2" charset="2"/>
                      </a:rPr>
                      <m:t>)</m:t>
                    </m:r>
                  </m:oMath>
                </a14:m>
                <a:endParaRPr lang="en-US" dirty="0" err="1"/>
              </a:p>
            </p:txBody>
          </p:sp>
        </mc:Choice>
        <mc:Fallback xmlns="">
          <p:sp>
            <p:nvSpPr>
              <p:cNvPr id="18" name="TextBox 17">
                <a:extLst>
                  <a:ext uri="{FF2B5EF4-FFF2-40B4-BE49-F238E27FC236}">
                    <a16:creationId xmlns:a16="http://schemas.microsoft.com/office/drawing/2014/main" id="{2167D425-B89E-27CC-C92B-ED5BF570E243}"/>
                  </a:ext>
                </a:extLst>
              </p:cNvPr>
              <p:cNvSpPr txBox="1">
                <a:spLocks noRot="1" noChangeAspect="1" noMove="1" noResize="1" noEditPoints="1" noAdjustHandles="1" noChangeArrowheads="1" noChangeShapeType="1" noTextEdit="1"/>
              </p:cNvSpPr>
              <p:nvPr/>
            </p:nvSpPr>
            <p:spPr>
              <a:xfrm>
                <a:off x="2032000" y="5775859"/>
                <a:ext cx="9364980" cy="387927"/>
              </a:xfrm>
              <a:prstGeom prst="rect">
                <a:avLst/>
              </a:prstGeom>
              <a:blipFill>
                <a:blip r:embed="rId4"/>
                <a:stretch>
                  <a:fillRect t="-1563" b="-25000"/>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60B1BBC-0FD2-434D-5D69-11A88AB3AA23}"/>
              </a:ext>
            </a:extLst>
          </p:cNvPr>
          <p:cNvSpPr/>
          <p:nvPr/>
        </p:nvSpPr>
        <p:spPr>
          <a:xfrm>
            <a:off x="988828" y="2892056"/>
            <a:ext cx="10621925" cy="348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Tree>
    <p:extLst>
      <p:ext uri="{BB962C8B-B14F-4D97-AF65-F5344CB8AC3E}">
        <p14:creationId xmlns:p14="http://schemas.microsoft.com/office/powerpoint/2010/main" val="3413384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0BEE88-C422-3800-8384-82FD2A336BC7}"/>
              </a:ext>
            </a:extLst>
          </p:cNvPr>
          <p:cNvSpPr>
            <a:spLocks noGrp="1"/>
          </p:cNvSpPr>
          <p:nvPr>
            <p:ph idx="1"/>
          </p:nvPr>
        </p:nvSpPr>
        <p:spPr>
          <a:xfrm>
            <a:off x="300038" y="1484313"/>
            <a:ext cx="11591925" cy="547687"/>
          </a:xfrm>
        </p:spPr>
        <p:txBody>
          <a:bodyPr/>
          <a:lstStyle/>
          <a:p>
            <a:pPr marL="0" indent="0">
              <a:buNone/>
            </a:pPr>
            <a:endParaRPr lang="en-US" dirty="0"/>
          </a:p>
          <a:p>
            <a:endParaRPr lang="en-US" dirty="0"/>
          </a:p>
        </p:txBody>
      </p:sp>
      <p:sp>
        <p:nvSpPr>
          <p:cNvPr id="3" name="Title 2">
            <a:extLst>
              <a:ext uri="{FF2B5EF4-FFF2-40B4-BE49-F238E27FC236}">
                <a16:creationId xmlns:a16="http://schemas.microsoft.com/office/drawing/2014/main" id="{36981566-CD01-50F3-1DF8-55F0D4EEDE00}"/>
              </a:ext>
            </a:extLst>
          </p:cNvPr>
          <p:cNvSpPr>
            <a:spLocks noGrp="1"/>
          </p:cNvSpPr>
          <p:nvPr>
            <p:ph type="title"/>
          </p:nvPr>
        </p:nvSpPr>
        <p:spPr/>
        <p:txBody>
          <a:bodyPr/>
          <a:lstStyle/>
          <a:p>
            <a:r>
              <a:rPr lang="en-US" sz="2400" dirty="0"/>
              <a:t>Chiffrement RSA – (1983) Ronald Rivest, Adi Shamir et Leonard Adleman</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B83A353-A8F5-1E37-2460-BDE99AA05599}"/>
                  </a:ext>
                </a:extLst>
              </p:cNvPr>
              <p:cNvGraphicFramePr>
                <a:graphicFrameLocks noGrp="1"/>
              </p:cNvGraphicFramePr>
              <p:nvPr/>
            </p:nvGraphicFramePr>
            <p:xfrm>
              <a:off x="2032000" y="1407636"/>
              <a:ext cx="8128000" cy="4145280"/>
            </p:xfrm>
            <a:graphic>
              <a:graphicData uri="http://schemas.openxmlformats.org/drawingml/2006/table">
                <a:tbl>
                  <a:tblPr firstRow="1" bandRow="1">
                    <a:tableStyleId>{5C22544A-7EE6-4342-B048-85BDC9FD1C3A}</a:tableStyleId>
                  </a:tblPr>
                  <a:tblGrid>
                    <a:gridCol w="4413250">
                      <a:extLst>
                        <a:ext uri="{9D8B030D-6E8A-4147-A177-3AD203B41FA5}">
                          <a16:colId xmlns:a16="http://schemas.microsoft.com/office/drawing/2014/main" val="2237780834"/>
                        </a:ext>
                      </a:extLst>
                    </a:gridCol>
                    <a:gridCol w="3714750">
                      <a:extLst>
                        <a:ext uri="{9D8B030D-6E8A-4147-A177-3AD203B41FA5}">
                          <a16:colId xmlns:a16="http://schemas.microsoft.com/office/drawing/2014/main" val="2154156678"/>
                        </a:ext>
                      </a:extLst>
                    </a:gridCol>
                  </a:tblGrid>
                  <a:tr h="370840">
                    <a:tc>
                      <a:txBody>
                        <a:bodyPr/>
                        <a:lstStyle/>
                        <a:p>
                          <a:pPr algn="ctr"/>
                          <a:r>
                            <a:rPr lang="en-US" dirty="0"/>
                            <a:t>Alice </a:t>
                          </a:r>
                        </a:p>
                      </a:txBody>
                      <a:tcPr/>
                    </a:tc>
                    <a:tc>
                      <a:txBody>
                        <a:bodyPr/>
                        <a:lstStyle/>
                        <a:p>
                          <a:pPr algn="ctr"/>
                          <a:r>
                            <a:rPr lang="en-US" dirty="0"/>
                            <a:t>Bob </a:t>
                          </a:r>
                        </a:p>
                      </a:txBody>
                      <a:tcPr/>
                    </a:tc>
                    <a:extLst>
                      <a:ext uri="{0D108BD9-81ED-4DB2-BD59-A6C34878D82A}">
                        <a16:rowId xmlns:a16="http://schemas.microsoft.com/office/drawing/2014/main" val="2000752887"/>
                      </a:ext>
                    </a:extLst>
                  </a:tr>
                  <a:tr h="370840">
                    <a:tc>
                      <a:txBody>
                        <a:bodyPr/>
                        <a:lstStyle/>
                        <a:p>
                          <a:pPr algn="ct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oMath>
                          </a14:m>
                          <a:r>
                            <a:rPr lang="en-US" dirty="0"/>
                            <a:t> </a:t>
                          </a:r>
                          <a:r>
                            <a:rPr lang="en-US" dirty="0" err="1"/>
                            <a:t>nombres</a:t>
                          </a:r>
                          <a:r>
                            <a:rPr lang="en-US" dirty="0"/>
                            <a:t> premiers </a:t>
                          </a:r>
                          <a:r>
                            <a:rPr lang="en-US" dirty="0" err="1"/>
                            <a:t>distincts</a:t>
                          </a:r>
                          <a:endParaRPr lang="en-US" dirty="0"/>
                        </a:p>
                      </a:txBody>
                      <a:tcPr/>
                    </a:tc>
                    <a:tc>
                      <a:txBody>
                        <a:bodyPr/>
                        <a:lstStyle/>
                        <a:p>
                          <a:pPr algn="ctr"/>
                          <a:endParaRPr lang="en-US" dirty="0"/>
                        </a:p>
                      </a:txBody>
                      <a:tcPr/>
                    </a:tc>
                    <a:extLst>
                      <a:ext uri="{0D108BD9-81ED-4DB2-BD59-A6C34878D82A}">
                        <a16:rowId xmlns:a16="http://schemas.microsoft.com/office/drawing/2014/main" val="156703207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𝑝𝑞</m:t>
                                </m:r>
                              </m:oMath>
                            </m:oMathPara>
                          </a14:m>
                          <a:endParaRPr lang="en-US" dirty="0"/>
                        </a:p>
                      </a:txBody>
                      <a:tcPr/>
                    </a:tc>
                    <a:tc>
                      <a:txBody>
                        <a:bodyPr/>
                        <a:lstStyle/>
                        <a:p>
                          <a:pPr algn="ctr"/>
                          <a:endParaRPr lang="en-US" dirty="0"/>
                        </a:p>
                      </a:txBody>
                      <a:tcPr/>
                    </a:tc>
                    <a:extLst>
                      <a:ext uri="{0D108BD9-81ED-4DB2-BD59-A6C34878D82A}">
                        <a16:rowId xmlns:a16="http://schemas.microsoft.com/office/drawing/2014/main" val="72360942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𝑞</m:t>
                                </m:r>
                                <m:r>
                                  <a:rPr lang="en-US" b="0" i="1" smtClean="0">
                                    <a:latin typeface="Cambria Math" panose="02040503050406030204" pitchFamily="18" charset="0"/>
                                  </a:rPr>
                                  <m:t>−1)</m:t>
                                </m:r>
                              </m:oMath>
                            </m:oMathPara>
                          </a14:m>
                          <a:endParaRPr lang="en-US" dirty="0"/>
                        </a:p>
                      </a:txBody>
                      <a:tcPr/>
                    </a:tc>
                    <a:tc>
                      <a:txBody>
                        <a:bodyPr/>
                        <a:lstStyle/>
                        <a:p>
                          <a:pPr algn="ctr"/>
                          <a:endParaRPr lang="en-US" dirty="0"/>
                        </a:p>
                      </a:txBody>
                      <a:tcPr/>
                    </a:tc>
                    <a:extLst>
                      <a:ext uri="{0D108BD9-81ED-4DB2-BD59-A6C34878D82A}">
                        <a16:rowId xmlns:a16="http://schemas.microsoft.com/office/drawing/2014/main" val="4130191639"/>
                      </a:ext>
                    </a:extLst>
                  </a:tr>
                  <a:tr h="370840">
                    <a:tc>
                      <a:txBody>
                        <a:bodyPr/>
                        <a:lstStyle/>
                        <a:p>
                          <a:pPr algn="ctr"/>
                          <a:r>
                            <a:rPr lang="en-US" dirty="0"/>
                            <a:t>Choisir </a:t>
                          </a:r>
                          <a14:m>
                            <m:oMath xmlns:m="http://schemas.openxmlformats.org/officeDocument/2006/math">
                              <m:r>
                                <a:rPr lang="en-US" b="0" i="1" smtClean="0">
                                  <a:latin typeface="Cambria Math" panose="02040503050406030204" pitchFamily="18" charset="0"/>
                                </a:rPr>
                                <m:t>𝑒</m:t>
                              </m:r>
                            </m:oMath>
                          </a14:m>
                          <a:r>
                            <a:rPr lang="en-US" dirty="0"/>
                            <a:t> premier avec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et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&lt;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dirty="0"/>
                        </a:p>
                      </a:txBody>
                      <a:tcPr/>
                    </a:tc>
                    <a:tc>
                      <a:txBody>
                        <a:bodyPr/>
                        <a:lstStyle/>
                        <a:p>
                          <a:pPr algn="ctr"/>
                          <a:endParaRPr lang="en-US"/>
                        </a:p>
                      </a:txBody>
                      <a:tcPr/>
                    </a:tc>
                    <a:extLst>
                      <a:ext uri="{0D108BD9-81ED-4DB2-BD59-A6C34878D82A}">
                        <a16:rowId xmlns:a16="http://schemas.microsoft.com/office/drawing/2014/main" val="3347054743"/>
                      </a:ext>
                    </a:extLst>
                  </a:tr>
                  <a:tr h="370840">
                    <a:tc>
                      <a:txBody>
                        <a:bodyPr/>
                        <a:lstStyle/>
                        <a:p>
                          <a:pPr algn="ctr"/>
                          <a:r>
                            <a:rPr lang="en-US" dirty="0"/>
                            <a:t>Calculer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et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a:p>
                        <a:p>
                          <a:pPr algn="ctr"/>
                          <a:r>
                            <a:rPr lang="en-US" b="0" dirty="0"/>
                            <a:t>C’est à dire </a:t>
                          </a:r>
                          <a14:m>
                            <m:oMath xmlns:m="http://schemas.openxmlformats.org/officeDocument/2006/math">
                              <m:r>
                                <a:rPr lang="en-US" b="0" i="1" smtClean="0">
                                  <a:latin typeface="Cambria Math" panose="02040503050406030204" pitchFamily="18" charset="0"/>
                                </a:rPr>
                                <m:t>𝑒𝑑</m:t>
                              </m:r>
                              <m:r>
                                <a:rPr lang="en-US" b="0" i="1" smtClean="0">
                                  <a:latin typeface="Cambria Math" panose="02040503050406030204" pitchFamily="18" charset="0"/>
                                </a:rPr>
                                <m:t>=1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dirty="0"/>
                        </a:p>
                      </a:txBody>
                      <a:tcPr/>
                    </a:tc>
                    <a:tc>
                      <a:txBody>
                        <a:bodyPr/>
                        <a:lstStyle/>
                        <a:p>
                          <a:pPr algn="ctr"/>
                          <a:endParaRPr lang="en-US" dirty="0"/>
                        </a:p>
                      </a:txBody>
                      <a:tcPr/>
                    </a:tc>
                    <a:extLst>
                      <a:ext uri="{0D108BD9-81ED-4DB2-BD59-A6C34878D82A}">
                        <a16:rowId xmlns:a16="http://schemas.microsoft.com/office/drawing/2014/main" val="4032030720"/>
                      </a:ext>
                    </a:extLst>
                  </a:tr>
                  <a:tr h="370840">
                    <a:tc>
                      <a:txBody>
                        <a:bodyPr/>
                        <a:lstStyle/>
                        <a:p>
                          <a:pPr algn="ctr"/>
                          <a:r>
                            <a:rPr lang="en-US" dirty="0">
                              <a:solidFill>
                                <a:srgbClr val="00B050"/>
                              </a:solidFill>
                            </a:rPr>
                            <a:t>Clé </a:t>
                          </a:r>
                          <a:r>
                            <a:rPr lang="en-US" dirty="0" err="1">
                              <a:solidFill>
                                <a:srgbClr val="00B050"/>
                              </a:solidFill>
                            </a:rPr>
                            <a:t>publique</a:t>
                          </a:r>
                          <a:r>
                            <a:rPr lang="en-US" dirty="0">
                              <a:solidFill>
                                <a:srgbClr val="00B050"/>
                              </a:solidFill>
                            </a:rPr>
                            <a:t> </a:t>
                          </a:r>
                          <a14:m>
                            <m:oMath xmlns:m="http://schemas.openxmlformats.org/officeDocument/2006/math">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𝑒</m:t>
                                  </m:r>
                                </m:e>
                              </m:d>
                            </m:oMath>
                          </a14:m>
                          <a:endParaRPr lang="en-US" b="0" dirty="0"/>
                        </a:p>
                        <a:p>
                          <a:pPr algn="ctr"/>
                          <a:r>
                            <a:rPr lang="en-US" b="0" dirty="0">
                              <a:solidFill>
                                <a:srgbClr val="00B0F0"/>
                              </a:solidFill>
                            </a:rPr>
                            <a:t>Clé secrète </a:t>
                          </a:r>
                          <a14:m>
                            <m:oMath xmlns:m="http://schemas.openxmlformats.org/officeDocument/2006/math">
                              <m:r>
                                <a:rPr lang="en-US" b="0" i="1" smtClean="0">
                                  <a:solidFill>
                                    <a:srgbClr val="00B0F0"/>
                                  </a:solidFill>
                                  <a:latin typeface="Cambria Math" panose="02040503050406030204" pitchFamily="18" charset="0"/>
                                </a:rPr>
                                <m:t>𝑑</m:t>
                              </m:r>
                            </m:oMath>
                          </a14:m>
                          <a:endParaRPr lang="en-US" b="0" dirty="0">
                            <a:solidFill>
                              <a:srgbClr val="00B0F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Reçoit</a:t>
                          </a:r>
                          <a:r>
                            <a:rPr lang="en-US" baseline="0" dirty="0"/>
                            <a:t> la c</a:t>
                          </a:r>
                          <a:r>
                            <a:rPr lang="en-US" dirty="0"/>
                            <a:t>lé </a:t>
                          </a:r>
                          <a:r>
                            <a:rPr lang="en-US" dirty="0" err="1"/>
                            <a:t>publique</a:t>
                          </a:r>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𝑒</m:t>
                                  </m:r>
                                </m:e>
                              </m:d>
                            </m:oMath>
                          </a14:m>
                          <a:endParaRPr lang="en-US" b="0" dirty="0"/>
                        </a:p>
                        <a:p>
                          <a:pPr algn="ctr"/>
                          <a:endParaRPr lang="en-US" dirty="0"/>
                        </a:p>
                      </a:txBody>
                      <a:tcPr/>
                    </a:tc>
                    <a:extLst>
                      <a:ext uri="{0D108BD9-81ED-4DB2-BD59-A6C34878D82A}">
                        <a16:rowId xmlns:a16="http://schemas.microsoft.com/office/drawing/2014/main" val="3735027202"/>
                      </a:ext>
                    </a:extLst>
                  </a:tr>
                  <a:tr h="370840">
                    <a:tc>
                      <a:txBody>
                        <a:bodyPr/>
                        <a:lstStyle/>
                        <a:p>
                          <a:pPr algn="ctr"/>
                          <a:endParaRPr lang="en-US" b="0" dirty="0"/>
                        </a:p>
                        <a:p>
                          <a:pPr algn="ctr"/>
                          <a:r>
                            <a:rPr lang="en-US" b="0" dirty="0" err="1"/>
                            <a:t>Reçoit</a:t>
                          </a:r>
                          <a:r>
                            <a:rPr lang="en-US" b="0" dirty="0"/>
                            <a:t> </a:t>
                          </a:r>
                          <a14:m>
                            <m:oMath xmlns:m="http://schemas.openxmlformats.org/officeDocument/2006/math">
                              <m:r>
                                <a:rPr lang="en-US" b="0" i="1" smtClean="0">
                                  <a:latin typeface="Cambria Math" panose="02040503050406030204" pitchFamily="18" charset="0"/>
                                </a:rPr>
                                <m:t>𝑐</m:t>
                              </m:r>
                            </m:oMath>
                          </a14:m>
                          <a:endParaRPr lang="en-US" b="0" dirty="0"/>
                        </a:p>
                      </a:txBody>
                      <a:tcPr/>
                    </a:tc>
                    <a:tc>
                      <a:txBody>
                        <a:bodyPr/>
                        <a:lstStyle/>
                        <a:p>
                          <a:pPr algn="ctr"/>
                          <a:r>
                            <a:rPr lang="en-US" dirty="0"/>
                            <a:t>Message </a:t>
                          </a:r>
                          <a14:m>
                            <m:oMath xmlns:m="http://schemas.openxmlformats.org/officeDocument/2006/math">
                              <m:r>
                                <a:rPr lang="en-US" b="0" i="1" smtClean="0">
                                  <a:latin typeface="Cambria Math" panose="02040503050406030204" pitchFamily="18" charset="0"/>
                                </a:rPr>
                                <m:t>𝑚</m:t>
                              </m:r>
                            </m:oMath>
                          </a14:m>
                          <a:r>
                            <a:rPr lang="en-US" dirty="0"/>
                            <a:t> premier avec </a:t>
                          </a:r>
                          <a14:m>
                            <m:oMath xmlns:m="http://schemas.openxmlformats.org/officeDocument/2006/math">
                              <m:r>
                                <a:rPr lang="en-US" b="0" i="1" smtClean="0">
                                  <a:latin typeface="Cambria Math" panose="02040503050406030204" pitchFamily="18" charset="0"/>
                                </a:rPr>
                                <m:t>𝑛</m:t>
                              </m:r>
                            </m:oMath>
                          </a14:m>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Chiffrement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solidFill>
                                        <a:srgbClr val="00B050"/>
                                      </a:solidFill>
                                      <a:latin typeface="Cambria Math" panose="02040503050406030204" pitchFamily="18" charset="0"/>
                                    </a:rPr>
                                    <m:t>𝑒</m:t>
                                  </m:r>
                                </m:sup>
                              </m:sSup>
                              <m:r>
                                <a:rPr lang="en-US" b="0" i="1" smtClean="0">
                                  <a:latin typeface="Cambria Math" panose="02040503050406030204" pitchFamily="18" charset="0"/>
                                </a:rPr>
                                <m:t>=</m:t>
                              </m:r>
                              <m:r>
                                <a:rPr lang="en-US" b="0" i="1" smtClean="0">
                                  <a:latin typeface="Cambria Math" panose="02040503050406030204" pitchFamily="18" charset="0"/>
                                </a:rPr>
                                <m:t>𝑐</m:t>
                              </m:r>
                            </m:oMath>
                          </a14:m>
                          <a:endParaRPr lang="en-US" b="0" dirty="0"/>
                        </a:p>
                      </a:txBody>
                      <a:tcPr/>
                    </a:tc>
                    <a:extLst>
                      <a:ext uri="{0D108BD9-81ED-4DB2-BD59-A6C34878D82A}">
                        <a16:rowId xmlns:a16="http://schemas.microsoft.com/office/drawing/2014/main" val="140097101"/>
                      </a:ext>
                    </a:extLst>
                  </a:tr>
                  <a:tr h="370840">
                    <a:tc>
                      <a:txBody>
                        <a:bodyPr/>
                        <a:lstStyle/>
                        <a:p>
                          <a:pPr algn="ctr"/>
                          <a:r>
                            <a:rPr lang="en-US" b="0" dirty="0"/>
                            <a:t>Déchiffrement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solidFill>
                                        <a:srgbClr val="00B0F0"/>
                                      </a:solidFill>
                                      <a:latin typeface="Cambria Math" panose="02040503050406030204" pitchFamily="18" charset="0"/>
                                    </a:rPr>
                                    <m:t>𝑑</m:t>
                                  </m:r>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𝑛</m:t>
                              </m:r>
                              <m:r>
                                <a:rPr lang="en-US" b="0" i="1" smtClean="0">
                                  <a:latin typeface="Cambria Math" panose="02040503050406030204" pitchFamily="18" charset="0"/>
                                </a:rPr>
                                <m:t>)</m:t>
                              </m:r>
                            </m:oMath>
                          </a14:m>
                          <a:endParaRPr lang="en-US" b="0" dirty="0"/>
                        </a:p>
                      </a:txBody>
                      <a:tcPr/>
                    </a:tc>
                    <a:tc>
                      <a:txBody>
                        <a:bodyPr/>
                        <a:lstStyle/>
                        <a:p>
                          <a:pPr algn="ctr"/>
                          <a:endParaRPr lang="en-US" dirty="0"/>
                        </a:p>
                      </a:txBody>
                      <a:tcPr/>
                    </a:tc>
                    <a:extLst>
                      <a:ext uri="{0D108BD9-81ED-4DB2-BD59-A6C34878D82A}">
                        <a16:rowId xmlns:a16="http://schemas.microsoft.com/office/drawing/2014/main" val="2719610388"/>
                      </a:ext>
                    </a:extLst>
                  </a:tr>
                </a:tbl>
              </a:graphicData>
            </a:graphic>
          </p:graphicFrame>
        </mc:Choice>
        <mc:Fallback xmlns="">
          <p:graphicFrame>
            <p:nvGraphicFramePr>
              <p:cNvPr id="5" name="Table 5">
                <a:extLst>
                  <a:ext uri="{FF2B5EF4-FFF2-40B4-BE49-F238E27FC236}">
                    <a16:creationId xmlns:a16="http://schemas.microsoft.com/office/drawing/2014/main" id="{EB83A353-A8F5-1E37-2460-BDE99AA05599}"/>
                  </a:ext>
                </a:extLst>
              </p:cNvPr>
              <p:cNvGraphicFramePr>
                <a:graphicFrameLocks noGrp="1"/>
              </p:cNvGraphicFramePr>
              <p:nvPr/>
            </p:nvGraphicFramePr>
            <p:xfrm>
              <a:off x="2032000" y="1407636"/>
              <a:ext cx="8128000" cy="4145280"/>
            </p:xfrm>
            <a:graphic>
              <a:graphicData uri="http://schemas.openxmlformats.org/drawingml/2006/table">
                <a:tbl>
                  <a:tblPr firstRow="1" bandRow="1">
                    <a:tableStyleId>{5C22544A-7EE6-4342-B048-85BDC9FD1C3A}</a:tableStyleId>
                  </a:tblPr>
                  <a:tblGrid>
                    <a:gridCol w="4413250">
                      <a:extLst>
                        <a:ext uri="{9D8B030D-6E8A-4147-A177-3AD203B41FA5}">
                          <a16:colId xmlns:a16="http://schemas.microsoft.com/office/drawing/2014/main" val="2237780834"/>
                        </a:ext>
                      </a:extLst>
                    </a:gridCol>
                    <a:gridCol w="3714750">
                      <a:extLst>
                        <a:ext uri="{9D8B030D-6E8A-4147-A177-3AD203B41FA5}">
                          <a16:colId xmlns:a16="http://schemas.microsoft.com/office/drawing/2014/main" val="2154156678"/>
                        </a:ext>
                      </a:extLst>
                    </a:gridCol>
                  </a:tblGrid>
                  <a:tr h="370840">
                    <a:tc>
                      <a:txBody>
                        <a:bodyPr/>
                        <a:lstStyle/>
                        <a:p>
                          <a:pPr algn="ctr"/>
                          <a:r>
                            <a:rPr lang="en-US" dirty="0"/>
                            <a:t>Alice </a:t>
                          </a:r>
                        </a:p>
                      </a:txBody>
                      <a:tcPr/>
                    </a:tc>
                    <a:tc>
                      <a:txBody>
                        <a:bodyPr/>
                        <a:lstStyle/>
                        <a:p>
                          <a:pPr algn="ctr"/>
                          <a:r>
                            <a:rPr lang="en-US" dirty="0"/>
                            <a:t>Bob </a:t>
                          </a:r>
                        </a:p>
                      </a:txBody>
                      <a:tcPr/>
                    </a:tc>
                    <a:extLst>
                      <a:ext uri="{0D108BD9-81ED-4DB2-BD59-A6C34878D82A}">
                        <a16:rowId xmlns:a16="http://schemas.microsoft.com/office/drawing/2014/main" val="2000752887"/>
                      </a:ext>
                    </a:extLst>
                  </a:tr>
                  <a:tr h="370840">
                    <a:tc>
                      <a:txBody>
                        <a:bodyPr/>
                        <a:lstStyle/>
                        <a:p>
                          <a:endParaRPr lang="en-US"/>
                        </a:p>
                      </a:txBody>
                      <a:tcPr>
                        <a:blipFill>
                          <a:blip r:embed="rId3"/>
                          <a:stretch>
                            <a:fillRect l="-138" t="-108197" r="-84807" b="-942623"/>
                          </a:stretch>
                        </a:blipFill>
                      </a:tcPr>
                    </a:tc>
                    <a:tc>
                      <a:txBody>
                        <a:bodyPr/>
                        <a:lstStyle/>
                        <a:p>
                          <a:pPr algn="ctr"/>
                          <a:endParaRPr lang="en-US" dirty="0"/>
                        </a:p>
                      </a:txBody>
                      <a:tcPr/>
                    </a:tc>
                    <a:extLst>
                      <a:ext uri="{0D108BD9-81ED-4DB2-BD59-A6C34878D82A}">
                        <a16:rowId xmlns:a16="http://schemas.microsoft.com/office/drawing/2014/main" val="1567032078"/>
                      </a:ext>
                    </a:extLst>
                  </a:tr>
                  <a:tr h="370840">
                    <a:tc>
                      <a:txBody>
                        <a:bodyPr/>
                        <a:lstStyle/>
                        <a:p>
                          <a:endParaRPr lang="en-US"/>
                        </a:p>
                      </a:txBody>
                      <a:tcPr>
                        <a:blipFill>
                          <a:blip r:embed="rId3"/>
                          <a:stretch>
                            <a:fillRect l="-138" t="-208197" r="-84807" b="-842623"/>
                          </a:stretch>
                        </a:blipFill>
                      </a:tcPr>
                    </a:tc>
                    <a:tc>
                      <a:txBody>
                        <a:bodyPr/>
                        <a:lstStyle/>
                        <a:p>
                          <a:pPr algn="ctr"/>
                          <a:endParaRPr lang="en-US" dirty="0"/>
                        </a:p>
                      </a:txBody>
                      <a:tcPr/>
                    </a:tc>
                    <a:extLst>
                      <a:ext uri="{0D108BD9-81ED-4DB2-BD59-A6C34878D82A}">
                        <a16:rowId xmlns:a16="http://schemas.microsoft.com/office/drawing/2014/main" val="723609428"/>
                      </a:ext>
                    </a:extLst>
                  </a:tr>
                  <a:tr h="370840">
                    <a:tc>
                      <a:txBody>
                        <a:bodyPr/>
                        <a:lstStyle/>
                        <a:p>
                          <a:endParaRPr lang="en-US"/>
                        </a:p>
                      </a:txBody>
                      <a:tcPr>
                        <a:blipFill>
                          <a:blip r:embed="rId3"/>
                          <a:stretch>
                            <a:fillRect l="-138" t="-308197" r="-84807" b="-742623"/>
                          </a:stretch>
                        </a:blipFill>
                      </a:tcPr>
                    </a:tc>
                    <a:tc>
                      <a:txBody>
                        <a:bodyPr/>
                        <a:lstStyle/>
                        <a:p>
                          <a:pPr algn="ctr"/>
                          <a:endParaRPr lang="en-US" dirty="0"/>
                        </a:p>
                      </a:txBody>
                      <a:tcPr/>
                    </a:tc>
                    <a:extLst>
                      <a:ext uri="{0D108BD9-81ED-4DB2-BD59-A6C34878D82A}">
                        <a16:rowId xmlns:a16="http://schemas.microsoft.com/office/drawing/2014/main" val="4130191639"/>
                      </a:ext>
                    </a:extLst>
                  </a:tr>
                  <a:tr h="370840">
                    <a:tc>
                      <a:txBody>
                        <a:bodyPr/>
                        <a:lstStyle/>
                        <a:p>
                          <a:endParaRPr lang="en-US"/>
                        </a:p>
                      </a:txBody>
                      <a:tcPr>
                        <a:blipFill>
                          <a:blip r:embed="rId3"/>
                          <a:stretch>
                            <a:fillRect l="-138" t="-408197" r="-84807" b="-642623"/>
                          </a:stretch>
                        </a:blipFill>
                      </a:tcPr>
                    </a:tc>
                    <a:tc>
                      <a:txBody>
                        <a:bodyPr/>
                        <a:lstStyle/>
                        <a:p>
                          <a:pPr algn="ctr"/>
                          <a:endParaRPr lang="en-US"/>
                        </a:p>
                      </a:txBody>
                      <a:tcPr/>
                    </a:tc>
                    <a:extLst>
                      <a:ext uri="{0D108BD9-81ED-4DB2-BD59-A6C34878D82A}">
                        <a16:rowId xmlns:a16="http://schemas.microsoft.com/office/drawing/2014/main" val="3347054743"/>
                      </a:ext>
                    </a:extLst>
                  </a:tr>
                  <a:tr h="640080">
                    <a:tc>
                      <a:txBody>
                        <a:bodyPr/>
                        <a:lstStyle/>
                        <a:p>
                          <a:endParaRPr lang="en-US"/>
                        </a:p>
                      </a:txBody>
                      <a:tcPr>
                        <a:blipFill>
                          <a:blip r:embed="rId3"/>
                          <a:stretch>
                            <a:fillRect l="-138" t="-295238" r="-84807" b="-273333"/>
                          </a:stretch>
                        </a:blipFill>
                      </a:tcPr>
                    </a:tc>
                    <a:tc>
                      <a:txBody>
                        <a:bodyPr/>
                        <a:lstStyle/>
                        <a:p>
                          <a:pPr algn="ctr"/>
                          <a:endParaRPr lang="en-US" dirty="0"/>
                        </a:p>
                      </a:txBody>
                      <a:tcPr/>
                    </a:tc>
                    <a:extLst>
                      <a:ext uri="{0D108BD9-81ED-4DB2-BD59-A6C34878D82A}">
                        <a16:rowId xmlns:a16="http://schemas.microsoft.com/office/drawing/2014/main" val="4032030720"/>
                      </a:ext>
                    </a:extLst>
                  </a:tr>
                  <a:tr h="640080">
                    <a:tc>
                      <a:txBody>
                        <a:bodyPr/>
                        <a:lstStyle/>
                        <a:p>
                          <a:endParaRPr lang="en-US"/>
                        </a:p>
                      </a:txBody>
                      <a:tcPr>
                        <a:blipFill>
                          <a:blip r:embed="rId3"/>
                          <a:stretch>
                            <a:fillRect l="-138" t="-395238" r="-84807" b="-173333"/>
                          </a:stretch>
                        </a:blipFill>
                      </a:tcPr>
                    </a:tc>
                    <a:tc>
                      <a:txBody>
                        <a:bodyPr/>
                        <a:lstStyle/>
                        <a:p>
                          <a:endParaRPr lang="en-US"/>
                        </a:p>
                      </a:txBody>
                      <a:tcPr>
                        <a:blipFill>
                          <a:blip r:embed="rId3"/>
                          <a:stretch>
                            <a:fillRect l="-118852" t="-395238" r="-656" b="-173333"/>
                          </a:stretch>
                        </a:blipFill>
                      </a:tcPr>
                    </a:tc>
                    <a:extLst>
                      <a:ext uri="{0D108BD9-81ED-4DB2-BD59-A6C34878D82A}">
                        <a16:rowId xmlns:a16="http://schemas.microsoft.com/office/drawing/2014/main" val="3735027202"/>
                      </a:ext>
                    </a:extLst>
                  </a:tr>
                  <a:tr h="640080">
                    <a:tc>
                      <a:txBody>
                        <a:bodyPr/>
                        <a:lstStyle/>
                        <a:p>
                          <a:endParaRPr lang="en-US"/>
                        </a:p>
                      </a:txBody>
                      <a:tcPr>
                        <a:blipFill>
                          <a:blip r:embed="rId3"/>
                          <a:stretch>
                            <a:fillRect l="-138" t="-495238" r="-84807" b="-73333"/>
                          </a:stretch>
                        </a:blipFill>
                      </a:tcPr>
                    </a:tc>
                    <a:tc>
                      <a:txBody>
                        <a:bodyPr/>
                        <a:lstStyle/>
                        <a:p>
                          <a:endParaRPr lang="en-US"/>
                        </a:p>
                      </a:txBody>
                      <a:tcPr>
                        <a:blipFill>
                          <a:blip r:embed="rId3"/>
                          <a:stretch>
                            <a:fillRect l="-118852" t="-495238" r="-656" b="-73333"/>
                          </a:stretch>
                        </a:blipFill>
                      </a:tcPr>
                    </a:tc>
                    <a:extLst>
                      <a:ext uri="{0D108BD9-81ED-4DB2-BD59-A6C34878D82A}">
                        <a16:rowId xmlns:a16="http://schemas.microsoft.com/office/drawing/2014/main" val="140097101"/>
                      </a:ext>
                    </a:extLst>
                  </a:tr>
                  <a:tr h="370840">
                    <a:tc>
                      <a:txBody>
                        <a:bodyPr/>
                        <a:lstStyle/>
                        <a:p>
                          <a:endParaRPr lang="en-US"/>
                        </a:p>
                      </a:txBody>
                      <a:tcPr>
                        <a:blipFill>
                          <a:blip r:embed="rId3"/>
                          <a:stretch>
                            <a:fillRect l="-138" t="-1024590" r="-84807" b="-26230"/>
                          </a:stretch>
                        </a:blipFill>
                      </a:tcPr>
                    </a:tc>
                    <a:tc>
                      <a:txBody>
                        <a:bodyPr/>
                        <a:lstStyle/>
                        <a:p>
                          <a:pPr algn="ctr"/>
                          <a:endParaRPr lang="en-US" dirty="0"/>
                        </a:p>
                      </a:txBody>
                      <a:tcPr/>
                    </a:tc>
                    <a:extLst>
                      <a:ext uri="{0D108BD9-81ED-4DB2-BD59-A6C34878D82A}">
                        <a16:rowId xmlns:a16="http://schemas.microsoft.com/office/drawing/2014/main" val="2719610388"/>
                      </a:ext>
                    </a:extLst>
                  </a:tr>
                </a:tbl>
              </a:graphicData>
            </a:graphic>
          </p:graphicFrame>
        </mc:Fallback>
      </mc:AlternateContent>
      <p:cxnSp>
        <p:nvCxnSpPr>
          <p:cNvPr id="7" name="Straight Arrow Connector 6">
            <a:extLst>
              <a:ext uri="{FF2B5EF4-FFF2-40B4-BE49-F238E27FC236}">
                <a16:creationId xmlns:a16="http://schemas.microsoft.com/office/drawing/2014/main" id="{46DD5518-A3A9-EFE7-9531-833251873ACD}"/>
              </a:ext>
            </a:extLst>
          </p:cNvPr>
          <p:cNvCxnSpPr>
            <a:cxnSpLocks/>
          </p:cNvCxnSpPr>
          <p:nvPr/>
        </p:nvCxnSpPr>
        <p:spPr>
          <a:xfrm>
            <a:off x="6013450" y="4091375"/>
            <a:ext cx="812800"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08BAF5-1F52-8B22-397B-A33D28A1DB5B}"/>
              </a:ext>
            </a:extLst>
          </p:cNvPr>
          <p:cNvCxnSpPr>
            <a:cxnSpLocks/>
          </p:cNvCxnSpPr>
          <p:nvPr/>
        </p:nvCxnSpPr>
        <p:spPr>
          <a:xfrm flipH="1">
            <a:off x="6013450" y="5003385"/>
            <a:ext cx="812800"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67D425-B89E-27CC-C92B-ED5BF570E243}"/>
                  </a:ext>
                </a:extLst>
              </p:cNvPr>
              <p:cNvSpPr txBox="1"/>
              <p:nvPr/>
            </p:nvSpPr>
            <p:spPr>
              <a:xfrm>
                <a:off x="2032000" y="5775859"/>
                <a:ext cx="9364980" cy="387927"/>
              </a:xfrm>
              <a:prstGeom prst="rect">
                <a:avLst/>
              </a:prstGeom>
              <a:noFill/>
            </p:spPr>
            <p:txBody>
              <a:bodyPr wrap="square" rtlCol="0">
                <a:spAutoFit/>
              </a:bodyPr>
              <a:lstStyle/>
              <a:p>
                <a:pPr algn="l"/>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𝑚</m:t>
                        </m:r>
                      </m:e>
                      <m:sup>
                        <m:r>
                          <a:rPr lang="en-US" b="0" i="1" smtClean="0">
                            <a:latin typeface="Cambria Math" panose="02040503050406030204" pitchFamily="18" charset="0"/>
                          </a:rPr>
                          <m:t>𝑒𝑑</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p>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𝑘</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car </a:t>
                </a:r>
                <a14:m>
                  <m:oMath xmlns:m="http://schemas.openxmlformats.org/officeDocument/2006/math">
                    <m:r>
                      <a:rPr lang="en-US" i="1" dirty="0" smtClean="0">
                        <a:latin typeface="Cambria Math" panose="02040503050406030204" pitchFamily="18" charset="0"/>
                      </a:rPr>
                      <m:t>𝑝𝑔𝑐𝑑</m:t>
                    </m:r>
                    <m:r>
                      <a:rPr lang="en-US" i="1" dirty="0"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 1 </a:t>
                </a:r>
                <a:r>
                  <a:rPr lang="en-US" dirty="0">
                    <a:sym typeface="Wingdings" panose="05000000000000000000" pitchFamily="2" charset="2"/>
                  </a:rPr>
                  <a:t> </a:t>
                </a:r>
                <a14:m>
                  <m:oMath xmlns:m="http://schemas.openxmlformats.org/officeDocument/2006/math">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𝑚</m:t>
                        </m:r>
                      </m:e>
                      <m:sup>
                        <m:r>
                          <a:rPr lang="en-US" b="0" i="1" smtClean="0">
                            <a:latin typeface="Cambria Math" panose="02040503050406030204" pitchFamily="18" charset="0"/>
                            <a:sym typeface="Wingdings" panose="05000000000000000000" pitchFamily="2" charset="2"/>
                          </a:rPr>
                          <m:t>𝜙</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𝑛</m:t>
                        </m:r>
                        <m:r>
                          <a:rPr lang="en-US" b="0" i="1" smtClean="0">
                            <a:latin typeface="Cambria Math" panose="02040503050406030204" pitchFamily="18" charset="0"/>
                            <a:sym typeface="Wingdings" panose="05000000000000000000" pitchFamily="2" charset="2"/>
                          </a:rPr>
                          <m:t>)</m:t>
                        </m:r>
                      </m:sup>
                    </m:sSup>
                    <m:r>
                      <a:rPr lang="en-US" b="0" i="1" smtClean="0">
                        <a:latin typeface="Cambria Math" panose="02040503050406030204" pitchFamily="18" charset="0"/>
                        <a:sym typeface="Wingdings" panose="05000000000000000000" pitchFamily="2" charset="2"/>
                      </a:rPr>
                      <m:t>=1 </m:t>
                    </m:r>
                    <m:r>
                      <a:rPr lang="en-US" b="0" i="1" smtClean="0">
                        <a:latin typeface="Cambria Math" panose="02040503050406030204" pitchFamily="18" charset="0"/>
                        <a:sym typeface="Wingdings" panose="05000000000000000000" pitchFamily="2" charset="2"/>
                      </a:rPr>
                      <m:t>𝑚𝑜𝑑</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𝑛</m:t>
                    </m:r>
                    <m:r>
                      <a:rPr lang="en-US" b="0" i="1" smtClean="0">
                        <a:latin typeface="Cambria Math" panose="02040503050406030204" pitchFamily="18" charset="0"/>
                        <a:sym typeface="Wingdings" panose="05000000000000000000" pitchFamily="2" charset="2"/>
                      </a:rPr>
                      <m:t>)</m:t>
                    </m:r>
                  </m:oMath>
                </a14:m>
                <a:endParaRPr lang="en-US" dirty="0" err="1"/>
              </a:p>
            </p:txBody>
          </p:sp>
        </mc:Choice>
        <mc:Fallback xmlns="">
          <p:sp>
            <p:nvSpPr>
              <p:cNvPr id="18" name="TextBox 17">
                <a:extLst>
                  <a:ext uri="{FF2B5EF4-FFF2-40B4-BE49-F238E27FC236}">
                    <a16:creationId xmlns:a16="http://schemas.microsoft.com/office/drawing/2014/main" id="{2167D425-B89E-27CC-C92B-ED5BF570E243}"/>
                  </a:ext>
                </a:extLst>
              </p:cNvPr>
              <p:cNvSpPr txBox="1">
                <a:spLocks noRot="1" noChangeAspect="1" noMove="1" noResize="1" noEditPoints="1" noAdjustHandles="1" noChangeArrowheads="1" noChangeShapeType="1" noTextEdit="1"/>
              </p:cNvSpPr>
              <p:nvPr/>
            </p:nvSpPr>
            <p:spPr>
              <a:xfrm>
                <a:off x="2032000" y="5775859"/>
                <a:ext cx="9364980" cy="387927"/>
              </a:xfrm>
              <a:prstGeom prst="rect">
                <a:avLst/>
              </a:prstGeom>
              <a:blipFill>
                <a:blip r:embed="rId4"/>
                <a:stretch>
                  <a:fillRect t="-1563" b="-250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0973691-01D5-7B27-A667-48990A0CA411}"/>
              </a:ext>
            </a:extLst>
          </p:cNvPr>
          <p:cNvSpPr/>
          <p:nvPr/>
        </p:nvSpPr>
        <p:spPr>
          <a:xfrm>
            <a:off x="988828" y="3912781"/>
            <a:ext cx="10621925" cy="2466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dirty="0" err="1"/>
          </a:p>
        </p:txBody>
      </p:sp>
    </p:spTree>
    <p:extLst>
      <p:ext uri="{BB962C8B-B14F-4D97-AF65-F5344CB8AC3E}">
        <p14:creationId xmlns:p14="http://schemas.microsoft.com/office/powerpoint/2010/main" val="2600101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0BEE88-C422-3800-8384-82FD2A336BC7}"/>
              </a:ext>
            </a:extLst>
          </p:cNvPr>
          <p:cNvSpPr>
            <a:spLocks noGrp="1"/>
          </p:cNvSpPr>
          <p:nvPr>
            <p:ph idx="1"/>
          </p:nvPr>
        </p:nvSpPr>
        <p:spPr>
          <a:xfrm>
            <a:off x="300038" y="1484313"/>
            <a:ext cx="11591925" cy="547687"/>
          </a:xfrm>
        </p:spPr>
        <p:txBody>
          <a:bodyPr/>
          <a:lstStyle/>
          <a:p>
            <a:pPr marL="0" indent="0">
              <a:buNone/>
            </a:pPr>
            <a:endParaRPr lang="en-US" dirty="0"/>
          </a:p>
          <a:p>
            <a:endParaRPr lang="en-US" dirty="0"/>
          </a:p>
        </p:txBody>
      </p:sp>
      <p:sp>
        <p:nvSpPr>
          <p:cNvPr id="3" name="Title 2">
            <a:extLst>
              <a:ext uri="{FF2B5EF4-FFF2-40B4-BE49-F238E27FC236}">
                <a16:creationId xmlns:a16="http://schemas.microsoft.com/office/drawing/2014/main" id="{36981566-CD01-50F3-1DF8-55F0D4EEDE00}"/>
              </a:ext>
            </a:extLst>
          </p:cNvPr>
          <p:cNvSpPr>
            <a:spLocks noGrp="1"/>
          </p:cNvSpPr>
          <p:nvPr>
            <p:ph type="title"/>
          </p:nvPr>
        </p:nvSpPr>
        <p:spPr/>
        <p:txBody>
          <a:bodyPr/>
          <a:lstStyle/>
          <a:p>
            <a:r>
              <a:rPr lang="en-US" sz="2400" dirty="0"/>
              <a:t>Chiffrement RSA – (1983) Ronald Rivest, Adi Shamir et Leonard Adleman</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B83A353-A8F5-1E37-2460-BDE99AA05599}"/>
                  </a:ext>
                </a:extLst>
              </p:cNvPr>
              <p:cNvGraphicFramePr>
                <a:graphicFrameLocks noGrp="1"/>
              </p:cNvGraphicFramePr>
              <p:nvPr/>
            </p:nvGraphicFramePr>
            <p:xfrm>
              <a:off x="2032000" y="1407636"/>
              <a:ext cx="8128000" cy="4145280"/>
            </p:xfrm>
            <a:graphic>
              <a:graphicData uri="http://schemas.openxmlformats.org/drawingml/2006/table">
                <a:tbl>
                  <a:tblPr firstRow="1" bandRow="1">
                    <a:tableStyleId>{5C22544A-7EE6-4342-B048-85BDC9FD1C3A}</a:tableStyleId>
                  </a:tblPr>
                  <a:tblGrid>
                    <a:gridCol w="4413250">
                      <a:extLst>
                        <a:ext uri="{9D8B030D-6E8A-4147-A177-3AD203B41FA5}">
                          <a16:colId xmlns:a16="http://schemas.microsoft.com/office/drawing/2014/main" val="2237780834"/>
                        </a:ext>
                      </a:extLst>
                    </a:gridCol>
                    <a:gridCol w="3714750">
                      <a:extLst>
                        <a:ext uri="{9D8B030D-6E8A-4147-A177-3AD203B41FA5}">
                          <a16:colId xmlns:a16="http://schemas.microsoft.com/office/drawing/2014/main" val="2154156678"/>
                        </a:ext>
                      </a:extLst>
                    </a:gridCol>
                  </a:tblGrid>
                  <a:tr h="370840">
                    <a:tc>
                      <a:txBody>
                        <a:bodyPr/>
                        <a:lstStyle/>
                        <a:p>
                          <a:pPr algn="ctr"/>
                          <a:r>
                            <a:rPr lang="en-US" dirty="0"/>
                            <a:t>Alice </a:t>
                          </a:r>
                        </a:p>
                      </a:txBody>
                      <a:tcPr/>
                    </a:tc>
                    <a:tc>
                      <a:txBody>
                        <a:bodyPr/>
                        <a:lstStyle/>
                        <a:p>
                          <a:pPr algn="ctr"/>
                          <a:r>
                            <a:rPr lang="en-US" dirty="0"/>
                            <a:t>Bob </a:t>
                          </a:r>
                        </a:p>
                      </a:txBody>
                      <a:tcPr/>
                    </a:tc>
                    <a:extLst>
                      <a:ext uri="{0D108BD9-81ED-4DB2-BD59-A6C34878D82A}">
                        <a16:rowId xmlns:a16="http://schemas.microsoft.com/office/drawing/2014/main" val="2000752887"/>
                      </a:ext>
                    </a:extLst>
                  </a:tr>
                  <a:tr h="370840">
                    <a:tc>
                      <a:txBody>
                        <a:bodyPr/>
                        <a:lstStyle/>
                        <a:p>
                          <a:pPr algn="ct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oMath>
                          </a14:m>
                          <a:r>
                            <a:rPr lang="en-US" dirty="0"/>
                            <a:t> </a:t>
                          </a:r>
                          <a:r>
                            <a:rPr lang="en-US" dirty="0" err="1"/>
                            <a:t>nombres</a:t>
                          </a:r>
                          <a:r>
                            <a:rPr lang="en-US" dirty="0"/>
                            <a:t> premiers </a:t>
                          </a:r>
                          <a:r>
                            <a:rPr lang="en-US" dirty="0" err="1"/>
                            <a:t>distincts</a:t>
                          </a:r>
                          <a:endParaRPr lang="en-US" dirty="0"/>
                        </a:p>
                      </a:txBody>
                      <a:tcPr/>
                    </a:tc>
                    <a:tc>
                      <a:txBody>
                        <a:bodyPr/>
                        <a:lstStyle/>
                        <a:p>
                          <a:pPr algn="ctr"/>
                          <a:endParaRPr lang="en-US" dirty="0"/>
                        </a:p>
                      </a:txBody>
                      <a:tcPr/>
                    </a:tc>
                    <a:extLst>
                      <a:ext uri="{0D108BD9-81ED-4DB2-BD59-A6C34878D82A}">
                        <a16:rowId xmlns:a16="http://schemas.microsoft.com/office/drawing/2014/main" val="156703207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𝑝𝑞</m:t>
                                </m:r>
                              </m:oMath>
                            </m:oMathPara>
                          </a14:m>
                          <a:endParaRPr lang="en-US" dirty="0"/>
                        </a:p>
                      </a:txBody>
                      <a:tcPr/>
                    </a:tc>
                    <a:tc>
                      <a:txBody>
                        <a:bodyPr/>
                        <a:lstStyle/>
                        <a:p>
                          <a:pPr algn="ctr"/>
                          <a:endParaRPr lang="en-US" dirty="0"/>
                        </a:p>
                      </a:txBody>
                      <a:tcPr/>
                    </a:tc>
                    <a:extLst>
                      <a:ext uri="{0D108BD9-81ED-4DB2-BD59-A6C34878D82A}">
                        <a16:rowId xmlns:a16="http://schemas.microsoft.com/office/drawing/2014/main" val="72360942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𝑞</m:t>
                                </m:r>
                                <m:r>
                                  <a:rPr lang="en-US" b="0" i="1" smtClean="0">
                                    <a:latin typeface="Cambria Math" panose="02040503050406030204" pitchFamily="18" charset="0"/>
                                  </a:rPr>
                                  <m:t>−1)</m:t>
                                </m:r>
                              </m:oMath>
                            </m:oMathPara>
                          </a14:m>
                          <a:endParaRPr lang="en-US" dirty="0"/>
                        </a:p>
                      </a:txBody>
                      <a:tcPr/>
                    </a:tc>
                    <a:tc>
                      <a:txBody>
                        <a:bodyPr/>
                        <a:lstStyle/>
                        <a:p>
                          <a:pPr algn="ctr"/>
                          <a:endParaRPr lang="en-US" dirty="0"/>
                        </a:p>
                      </a:txBody>
                      <a:tcPr/>
                    </a:tc>
                    <a:extLst>
                      <a:ext uri="{0D108BD9-81ED-4DB2-BD59-A6C34878D82A}">
                        <a16:rowId xmlns:a16="http://schemas.microsoft.com/office/drawing/2014/main" val="4130191639"/>
                      </a:ext>
                    </a:extLst>
                  </a:tr>
                  <a:tr h="370840">
                    <a:tc>
                      <a:txBody>
                        <a:bodyPr/>
                        <a:lstStyle/>
                        <a:p>
                          <a:pPr algn="ctr"/>
                          <a:r>
                            <a:rPr lang="en-US" dirty="0"/>
                            <a:t>Choisir </a:t>
                          </a:r>
                          <a14:m>
                            <m:oMath xmlns:m="http://schemas.openxmlformats.org/officeDocument/2006/math">
                              <m:r>
                                <a:rPr lang="en-US" b="0" i="1" smtClean="0">
                                  <a:latin typeface="Cambria Math" panose="02040503050406030204" pitchFamily="18" charset="0"/>
                                </a:rPr>
                                <m:t>𝑒</m:t>
                              </m:r>
                            </m:oMath>
                          </a14:m>
                          <a:r>
                            <a:rPr lang="en-US" dirty="0"/>
                            <a:t> premier avec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et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&lt;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dirty="0"/>
                        </a:p>
                      </a:txBody>
                      <a:tcPr/>
                    </a:tc>
                    <a:tc>
                      <a:txBody>
                        <a:bodyPr/>
                        <a:lstStyle/>
                        <a:p>
                          <a:pPr algn="ctr"/>
                          <a:endParaRPr lang="en-US"/>
                        </a:p>
                      </a:txBody>
                      <a:tcPr/>
                    </a:tc>
                    <a:extLst>
                      <a:ext uri="{0D108BD9-81ED-4DB2-BD59-A6C34878D82A}">
                        <a16:rowId xmlns:a16="http://schemas.microsoft.com/office/drawing/2014/main" val="3347054743"/>
                      </a:ext>
                    </a:extLst>
                  </a:tr>
                  <a:tr h="370840">
                    <a:tc>
                      <a:txBody>
                        <a:bodyPr/>
                        <a:lstStyle/>
                        <a:p>
                          <a:pPr algn="ctr"/>
                          <a:r>
                            <a:rPr lang="en-US" dirty="0"/>
                            <a:t>Calculer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et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a:p>
                        <a:p>
                          <a:pPr algn="ctr"/>
                          <a:r>
                            <a:rPr lang="en-US" b="0" dirty="0"/>
                            <a:t>C’est à dire </a:t>
                          </a:r>
                          <a14:m>
                            <m:oMath xmlns:m="http://schemas.openxmlformats.org/officeDocument/2006/math">
                              <m:r>
                                <a:rPr lang="en-US" b="0" i="1" smtClean="0">
                                  <a:latin typeface="Cambria Math" panose="02040503050406030204" pitchFamily="18" charset="0"/>
                                </a:rPr>
                                <m:t>𝑒𝑑</m:t>
                              </m:r>
                              <m:r>
                                <a:rPr lang="en-US" b="0" i="1" smtClean="0">
                                  <a:latin typeface="Cambria Math" panose="02040503050406030204" pitchFamily="18" charset="0"/>
                                </a:rPr>
                                <m:t>=1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dirty="0"/>
                        </a:p>
                      </a:txBody>
                      <a:tcPr/>
                    </a:tc>
                    <a:tc>
                      <a:txBody>
                        <a:bodyPr/>
                        <a:lstStyle/>
                        <a:p>
                          <a:pPr algn="ctr"/>
                          <a:endParaRPr lang="en-US" dirty="0"/>
                        </a:p>
                      </a:txBody>
                      <a:tcPr/>
                    </a:tc>
                    <a:extLst>
                      <a:ext uri="{0D108BD9-81ED-4DB2-BD59-A6C34878D82A}">
                        <a16:rowId xmlns:a16="http://schemas.microsoft.com/office/drawing/2014/main" val="4032030720"/>
                      </a:ext>
                    </a:extLst>
                  </a:tr>
                  <a:tr h="370840">
                    <a:tc>
                      <a:txBody>
                        <a:bodyPr/>
                        <a:lstStyle/>
                        <a:p>
                          <a:pPr algn="ctr"/>
                          <a:r>
                            <a:rPr lang="en-US" dirty="0">
                              <a:solidFill>
                                <a:srgbClr val="00B050"/>
                              </a:solidFill>
                            </a:rPr>
                            <a:t>Clé </a:t>
                          </a:r>
                          <a:r>
                            <a:rPr lang="en-US" dirty="0" err="1">
                              <a:solidFill>
                                <a:srgbClr val="00B050"/>
                              </a:solidFill>
                            </a:rPr>
                            <a:t>publique</a:t>
                          </a:r>
                          <a:r>
                            <a:rPr lang="en-US" dirty="0">
                              <a:solidFill>
                                <a:srgbClr val="00B050"/>
                              </a:solidFill>
                            </a:rPr>
                            <a:t> </a:t>
                          </a:r>
                          <a14:m>
                            <m:oMath xmlns:m="http://schemas.openxmlformats.org/officeDocument/2006/math">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𝑒</m:t>
                                  </m:r>
                                </m:e>
                              </m:d>
                            </m:oMath>
                          </a14:m>
                          <a:endParaRPr lang="en-US" b="0" dirty="0"/>
                        </a:p>
                        <a:p>
                          <a:pPr algn="ctr"/>
                          <a:r>
                            <a:rPr lang="en-US" b="0" dirty="0">
                              <a:solidFill>
                                <a:srgbClr val="00B0F0"/>
                              </a:solidFill>
                            </a:rPr>
                            <a:t>Clé secrète </a:t>
                          </a:r>
                          <a14:m>
                            <m:oMath xmlns:m="http://schemas.openxmlformats.org/officeDocument/2006/math">
                              <m:r>
                                <a:rPr lang="en-US" b="0" i="1" smtClean="0">
                                  <a:solidFill>
                                    <a:srgbClr val="00B0F0"/>
                                  </a:solidFill>
                                  <a:latin typeface="Cambria Math" panose="02040503050406030204" pitchFamily="18" charset="0"/>
                                </a:rPr>
                                <m:t>𝑑</m:t>
                              </m:r>
                            </m:oMath>
                          </a14:m>
                          <a:endParaRPr lang="en-US" b="0" dirty="0">
                            <a:solidFill>
                              <a:srgbClr val="00B0F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Reçoit</a:t>
                          </a:r>
                          <a:r>
                            <a:rPr lang="en-US" baseline="0" dirty="0"/>
                            <a:t> la c</a:t>
                          </a:r>
                          <a:r>
                            <a:rPr lang="en-US" dirty="0"/>
                            <a:t>lé </a:t>
                          </a:r>
                          <a:r>
                            <a:rPr lang="en-US" dirty="0" err="1"/>
                            <a:t>publique</a:t>
                          </a:r>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𝑒</m:t>
                                  </m:r>
                                </m:e>
                              </m:d>
                            </m:oMath>
                          </a14:m>
                          <a:endParaRPr lang="en-US" b="0" dirty="0"/>
                        </a:p>
                        <a:p>
                          <a:pPr algn="ctr"/>
                          <a:endParaRPr lang="en-US" dirty="0"/>
                        </a:p>
                      </a:txBody>
                      <a:tcPr/>
                    </a:tc>
                    <a:extLst>
                      <a:ext uri="{0D108BD9-81ED-4DB2-BD59-A6C34878D82A}">
                        <a16:rowId xmlns:a16="http://schemas.microsoft.com/office/drawing/2014/main" val="3735027202"/>
                      </a:ext>
                    </a:extLst>
                  </a:tr>
                  <a:tr h="370840">
                    <a:tc>
                      <a:txBody>
                        <a:bodyPr/>
                        <a:lstStyle/>
                        <a:p>
                          <a:pPr algn="ctr"/>
                          <a:endParaRPr lang="en-US" b="0" dirty="0"/>
                        </a:p>
                        <a:p>
                          <a:pPr algn="ctr"/>
                          <a:r>
                            <a:rPr lang="en-US" b="0" dirty="0" err="1"/>
                            <a:t>Reçoit</a:t>
                          </a:r>
                          <a:r>
                            <a:rPr lang="en-US" b="0" dirty="0"/>
                            <a:t> </a:t>
                          </a:r>
                          <a14:m>
                            <m:oMath xmlns:m="http://schemas.openxmlformats.org/officeDocument/2006/math">
                              <m:r>
                                <a:rPr lang="en-US" b="0" i="1" smtClean="0">
                                  <a:latin typeface="Cambria Math" panose="02040503050406030204" pitchFamily="18" charset="0"/>
                                </a:rPr>
                                <m:t>𝑐</m:t>
                              </m:r>
                            </m:oMath>
                          </a14:m>
                          <a:endParaRPr lang="en-US" b="0" dirty="0"/>
                        </a:p>
                      </a:txBody>
                      <a:tcPr/>
                    </a:tc>
                    <a:tc>
                      <a:txBody>
                        <a:bodyPr/>
                        <a:lstStyle/>
                        <a:p>
                          <a:pPr algn="ctr"/>
                          <a:r>
                            <a:rPr lang="en-US" dirty="0"/>
                            <a:t>Message </a:t>
                          </a:r>
                          <a14:m>
                            <m:oMath xmlns:m="http://schemas.openxmlformats.org/officeDocument/2006/math">
                              <m:r>
                                <a:rPr lang="en-US" b="0" i="1" smtClean="0">
                                  <a:latin typeface="Cambria Math" panose="02040503050406030204" pitchFamily="18" charset="0"/>
                                </a:rPr>
                                <m:t>𝑚</m:t>
                              </m:r>
                            </m:oMath>
                          </a14:m>
                          <a:r>
                            <a:rPr lang="en-US" dirty="0"/>
                            <a:t> premier avec </a:t>
                          </a:r>
                          <a14:m>
                            <m:oMath xmlns:m="http://schemas.openxmlformats.org/officeDocument/2006/math">
                              <m:r>
                                <a:rPr lang="en-US" b="0" i="1" smtClean="0">
                                  <a:solidFill>
                                    <a:srgbClr val="00B050"/>
                                  </a:solidFill>
                                  <a:latin typeface="Cambria Math" panose="02040503050406030204" pitchFamily="18" charset="0"/>
                                </a:rPr>
                                <m:t>𝑛</m:t>
                              </m:r>
                            </m:oMath>
                          </a14:m>
                          <a:endParaRPr lang="en-US"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Chiffrement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solidFill>
                                        <a:srgbClr val="00B050"/>
                                      </a:solidFill>
                                      <a:latin typeface="Cambria Math" panose="02040503050406030204" pitchFamily="18" charset="0"/>
                                    </a:rPr>
                                    <m:t>𝑒</m:t>
                                  </m:r>
                                </m:sup>
                              </m:sSup>
                              <m:r>
                                <a:rPr lang="en-US" b="0" i="1" smtClean="0">
                                  <a:latin typeface="Cambria Math" panose="02040503050406030204" pitchFamily="18" charset="0"/>
                                </a:rPr>
                                <m:t>=</m:t>
                              </m:r>
                              <m:r>
                                <a:rPr lang="en-US" b="0" i="1" smtClean="0">
                                  <a:latin typeface="Cambria Math" panose="02040503050406030204" pitchFamily="18" charset="0"/>
                                </a:rPr>
                                <m:t>𝑐</m:t>
                              </m:r>
                            </m:oMath>
                          </a14:m>
                          <a:endParaRPr lang="en-US" b="0" dirty="0"/>
                        </a:p>
                      </a:txBody>
                      <a:tcPr/>
                    </a:tc>
                    <a:extLst>
                      <a:ext uri="{0D108BD9-81ED-4DB2-BD59-A6C34878D82A}">
                        <a16:rowId xmlns:a16="http://schemas.microsoft.com/office/drawing/2014/main" val="140097101"/>
                      </a:ext>
                    </a:extLst>
                  </a:tr>
                  <a:tr h="370840">
                    <a:tc>
                      <a:txBody>
                        <a:bodyPr/>
                        <a:lstStyle/>
                        <a:p>
                          <a:pPr algn="ctr"/>
                          <a:r>
                            <a:rPr lang="en-US" b="0" dirty="0"/>
                            <a:t>Déchiffrement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solidFill>
                                        <a:srgbClr val="00B0F0"/>
                                      </a:solidFill>
                                      <a:latin typeface="Cambria Math" panose="02040503050406030204" pitchFamily="18" charset="0"/>
                                    </a:rPr>
                                    <m:t>𝑑</m:t>
                                  </m:r>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𝑛</m:t>
                              </m:r>
                              <m:r>
                                <a:rPr lang="en-US" b="0" i="1" smtClean="0">
                                  <a:latin typeface="Cambria Math" panose="02040503050406030204" pitchFamily="18" charset="0"/>
                                </a:rPr>
                                <m:t>)</m:t>
                              </m:r>
                            </m:oMath>
                          </a14:m>
                          <a:endParaRPr lang="en-US" b="0" dirty="0"/>
                        </a:p>
                      </a:txBody>
                      <a:tcPr/>
                    </a:tc>
                    <a:tc>
                      <a:txBody>
                        <a:bodyPr/>
                        <a:lstStyle/>
                        <a:p>
                          <a:pPr algn="ctr"/>
                          <a:endParaRPr lang="en-US" dirty="0"/>
                        </a:p>
                      </a:txBody>
                      <a:tcPr/>
                    </a:tc>
                    <a:extLst>
                      <a:ext uri="{0D108BD9-81ED-4DB2-BD59-A6C34878D82A}">
                        <a16:rowId xmlns:a16="http://schemas.microsoft.com/office/drawing/2014/main" val="2719610388"/>
                      </a:ext>
                    </a:extLst>
                  </a:tr>
                </a:tbl>
              </a:graphicData>
            </a:graphic>
          </p:graphicFrame>
        </mc:Choice>
        <mc:Fallback xmlns="">
          <p:graphicFrame>
            <p:nvGraphicFramePr>
              <p:cNvPr id="5" name="Table 5">
                <a:extLst>
                  <a:ext uri="{FF2B5EF4-FFF2-40B4-BE49-F238E27FC236}">
                    <a16:creationId xmlns:a16="http://schemas.microsoft.com/office/drawing/2014/main" id="{EB83A353-A8F5-1E37-2460-BDE99AA05599}"/>
                  </a:ext>
                </a:extLst>
              </p:cNvPr>
              <p:cNvGraphicFramePr>
                <a:graphicFrameLocks noGrp="1"/>
              </p:cNvGraphicFramePr>
              <p:nvPr>
                <p:extLst>
                  <p:ext uri="{D42A27DB-BD31-4B8C-83A1-F6EECF244321}">
                    <p14:modId xmlns:p14="http://schemas.microsoft.com/office/powerpoint/2010/main" val="4084393621"/>
                  </p:ext>
                </p:extLst>
              </p:nvPr>
            </p:nvGraphicFramePr>
            <p:xfrm>
              <a:off x="2032000" y="1407636"/>
              <a:ext cx="8128000" cy="4145280"/>
            </p:xfrm>
            <a:graphic>
              <a:graphicData uri="http://schemas.openxmlformats.org/drawingml/2006/table">
                <a:tbl>
                  <a:tblPr firstRow="1" bandRow="1">
                    <a:tableStyleId>{5C22544A-7EE6-4342-B048-85BDC9FD1C3A}</a:tableStyleId>
                  </a:tblPr>
                  <a:tblGrid>
                    <a:gridCol w="4413250">
                      <a:extLst>
                        <a:ext uri="{9D8B030D-6E8A-4147-A177-3AD203B41FA5}">
                          <a16:colId xmlns:a16="http://schemas.microsoft.com/office/drawing/2014/main" val="2237780834"/>
                        </a:ext>
                      </a:extLst>
                    </a:gridCol>
                    <a:gridCol w="3714750">
                      <a:extLst>
                        <a:ext uri="{9D8B030D-6E8A-4147-A177-3AD203B41FA5}">
                          <a16:colId xmlns:a16="http://schemas.microsoft.com/office/drawing/2014/main" val="2154156678"/>
                        </a:ext>
                      </a:extLst>
                    </a:gridCol>
                  </a:tblGrid>
                  <a:tr h="370840">
                    <a:tc>
                      <a:txBody>
                        <a:bodyPr/>
                        <a:lstStyle/>
                        <a:p>
                          <a:pPr algn="ctr"/>
                          <a:r>
                            <a:rPr lang="en-US" dirty="0"/>
                            <a:t>Alice </a:t>
                          </a:r>
                        </a:p>
                      </a:txBody>
                      <a:tcPr/>
                    </a:tc>
                    <a:tc>
                      <a:txBody>
                        <a:bodyPr/>
                        <a:lstStyle/>
                        <a:p>
                          <a:pPr algn="ctr"/>
                          <a:r>
                            <a:rPr lang="en-US" dirty="0"/>
                            <a:t>Bob </a:t>
                          </a:r>
                        </a:p>
                      </a:txBody>
                      <a:tcPr/>
                    </a:tc>
                    <a:extLst>
                      <a:ext uri="{0D108BD9-81ED-4DB2-BD59-A6C34878D82A}">
                        <a16:rowId xmlns:a16="http://schemas.microsoft.com/office/drawing/2014/main" val="2000752887"/>
                      </a:ext>
                    </a:extLst>
                  </a:tr>
                  <a:tr h="370840">
                    <a:tc>
                      <a:txBody>
                        <a:bodyPr/>
                        <a:lstStyle/>
                        <a:p>
                          <a:endParaRPr lang="en-US"/>
                        </a:p>
                      </a:txBody>
                      <a:tcPr>
                        <a:blipFill>
                          <a:blip r:embed="rId3"/>
                          <a:stretch>
                            <a:fillRect l="-138" t="-108197" r="-84807" b="-942623"/>
                          </a:stretch>
                        </a:blipFill>
                      </a:tcPr>
                    </a:tc>
                    <a:tc>
                      <a:txBody>
                        <a:bodyPr/>
                        <a:lstStyle/>
                        <a:p>
                          <a:pPr algn="ctr"/>
                          <a:endParaRPr lang="en-US" dirty="0"/>
                        </a:p>
                      </a:txBody>
                      <a:tcPr/>
                    </a:tc>
                    <a:extLst>
                      <a:ext uri="{0D108BD9-81ED-4DB2-BD59-A6C34878D82A}">
                        <a16:rowId xmlns:a16="http://schemas.microsoft.com/office/drawing/2014/main" val="1567032078"/>
                      </a:ext>
                    </a:extLst>
                  </a:tr>
                  <a:tr h="370840">
                    <a:tc>
                      <a:txBody>
                        <a:bodyPr/>
                        <a:lstStyle/>
                        <a:p>
                          <a:endParaRPr lang="en-US"/>
                        </a:p>
                      </a:txBody>
                      <a:tcPr>
                        <a:blipFill>
                          <a:blip r:embed="rId3"/>
                          <a:stretch>
                            <a:fillRect l="-138" t="-208197" r="-84807" b="-842623"/>
                          </a:stretch>
                        </a:blipFill>
                      </a:tcPr>
                    </a:tc>
                    <a:tc>
                      <a:txBody>
                        <a:bodyPr/>
                        <a:lstStyle/>
                        <a:p>
                          <a:pPr algn="ctr"/>
                          <a:endParaRPr lang="en-US" dirty="0"/>
                        </a:p>
                      </a:txBody>
                      <a:tcPr/>
                    </a:tc>
                    <a:extLst>
                      <a:ext uri="{0D108BD9-81ED-4DB2-BD59-A6C34878D82A}">
                        <a16:rowId xmlns:a16="http://schemas.microsoft.com/office/drawing/2014/main" val="723609428"/>
                      </a:ext>
                    </a:extLst>
                  </a:tr>
                  <a:tr h="370840">
                    <a:tc>
                      <a:txBody>
                        <a:bodyPr/>
                        <a:lstStyle/>
                        <a:p>
                          <a:endParaRPr lang="en-US"/>
                        </a:p>
                      </a:txBody>
                      <a:tcPr>
                        <a:blipFill>
                          <a:blip r:embed="rId3"/>
                          <a:stretch>
                            <a:fillRect l="-138" t="-308197" r="-84807" b="-742623"/>
                          </a:stretch>
                        </a:blipFill>
                      </a:tcPr>
                    </a:tc>
                    <a:tc>
                      <a:txBody>
                        <a:bodyPr/>
                        <a:lstStyle/>
                        <a:p>
                          <a:pPr algn="ctr"/>
                          <a:endParaRPr lang="en-US" dirty="0"/>
                        </a:p>
                      </a:txBody>
                      <a:tcPr/>
                    </a:tc>
                    <a:extLst>
                      <a:ext uri="{0D108BD9-81ED-4DB2-BD59-A6C34878D82A}">
                        <a16:rowId xmlns:a16="http://schemas.microsoft.com/office/drawing/2014/main" val="4130191639"/>
                      </a:ext>
                    </a:extLst>
                  </a:tr>
                  <a:tr h="370840">
                    <a:tc>
                      <a:txBody>
                        <a:bodyPr/>
                        <a:lstStyle/>
                        <a:p>
                          <a:endParaRPr lang="en-US"/>
                        </a:p>
                      </a:txBody>
                      <a:tcPr>
                        <a:blipFill>
                          <a:blip r:embed="rId3"/>
                          <a:stretch>
                            <a:fillRect l="-138" t="-408197" r="-84807" b="-642623"/>
                          </a:stretch>
                        </a:blipFill>
                      </a:tcPr>
                    </a:tc>
                    <a:tc>
                      <a:txBody>
                        <a:bodyPr/>
                        <a:lstStyle/>
                        <a:p>
                          <a:pPr algn="ctr"/>
                          <a:endParaRPr lang="en-US"/>
                        </a:p>
                      </a:txBody>
                      <a:tcPr/>
                    </a:tc>
                    <a:extLst>
                      <a:ext uri="{0D108BD9-81ED-4DB2-BD59-A6C34878D82A}">
                        <a16:rowId xmlns:a16="http://schemas.microsoft.com/office/drawing/2014/main" val="3347054743"/>
                      </a:ext>
                    </a:extLst>
                  </a:tr>
                  <a:tr h="640080">
                    <a:tc>
                      <a:txBody>
                        <a:bodyPr/>
                        <a:lstStyle/>
                        <a:p>
                          <a:endParaRPr lang="en-US"/>
                        </a:p>
                      </a:txBody>
                      <a:tcPr>
                        <a:blipFill>
                          <a:blip r:embed="rId3"/>
                          <a:stretch>
                            <a:fillRect l="-138" t="-295238" r="-84807" b="-273333"/>
                          </a:stretch>
                        </a:blipFill>
                      </a:tcPr>
                    </a:tc>
                    <a:tc>
                      <a:txBody>
                        <a:bodyPr/>
                        <a:lstStyle/>
                        <a:p>
                          <a:pPr algn="ctr"/>
                          <a:endParaRPr lang="en-US" dirty="0"/>
                        </a:p>
                      </a:txBody>
                      <a:tcPr/>
                    </a:tc>
                    <a:extLst>
                      <a:ext uri="{0D108BD9-81ED-4DB2-BD59-A6C34878D82A}">
                        <a16:rowId xmlns:a16="http://schemas.microsoft.com/office/drawing/2014/main" val="4032030720"/>
                      </a:ext>
                    </a:extLst>
                  </a:tr>
                  <a:tr h="640080">
                    <a:tc>
                      <a:txBody>
                        <a:bodyPr/>
                        <a:lstStyle/>
                        <a:p>
                          <a:endParaRPr lang="en-US"/>
                        </a:p>
                      </a:txBody>
                      <a:tcPr>
                        <a:blipFill>
                          <a:blip r:embed="rId3"/>
                          <a:stretch>
                            <a:fillRect l="-138" t="-395238" r="-84807" b="-173333"/>
                          </a:stretch>
                        </a:blipFill>
                      </a:tcPr>
                    </a:tc>
                    <a:tc>
                      <a:txBody>
                        <a:bodyPr/>
                        <a:lstStyle/>
                        <a:p>
                          <a:endParaRPr lang="en-US"/>
                        </a:p>
                      </a:txBody>
                      <a:tcPr>
                        <a:blipFill>
                          <a:blip r:embed="rId3"/>
                          <a:stretch>
                            <a:fillRect l="-118852" t="-395238" r="-656" b="-173333"/>
                          </a:stretch>
                        </a:blipFill>
                      </a:tcPr>
                    </a:tc>
                    <a:extLst>
                      <a:ext uri="{0D108BD9-81ED-4DB2-BD59-A6C34878D82A}">
                        <a16:rowId xmlns:a16="http://schemas.microsoft.com/office/drawing/2014/main" val="3735027202"/>
                      </a:ext>
                    </a:extLst>
                  </a:tr>
                  <a:tr h="640080">
                    <a:tc>
                      <a:txBody>
                        <a:bodyPr/>
                        <a:lstStyle/>
                        <a:p>
                          <a:endParaRPr lang="en-US"/>
                        </a:p>
                      </a:txBody>
                      <a:tcPr>
                        <a:blipFill>
                          <a:blip r:embed="rId3"/>
                          <a:stretch>
                            <a:fillRect l="-138" t="-495238" r="-84807" b="-73333"/>
                          </a:stretch>
                        </a:blipFill>
                      </a:tcPr>
                    </a:tc>
                    <a:tc>
                      <a:txBody>
                        <a:bodyPr/>
                        <a:lstStyle/>
                        <a:p>
                          <a:endParaRPr lang="en-US"/>
                        </a:p>
                      </a:txBody>
                      <a:tcPr>
                        <a:blipFill>
                          <a:blip r:embed="rId3"/>
                          <a:stretch>
                            <a:fillRect l="-118852" t="-495238" r="-656" b="-73333"/>
                          </a:stretch>
                        </a:blipFill>
                      </a:tcPr>
                    </a:tc>
                    <a:extLst>
                      <a:ext uri="{0D108BD9-81ED-4DB2-BD59-A6C34878D82A}">
                        <a16:rowId xmlns:a16="http://schemas.microsoft.com/office/drawing/2014/main" val="140097101"/>
                      </a:ext>
                    </a:extLst>
                  </a:tr>
                  <a:tr h="370840">
                    <a:tc>
                      <a:txBody>
                        <a:bodyPr/>
                        <a:lstStyle/>
                        <a:p>
                          <a:endParaRPr lang="en-US"/>
                        </a:p>
                      </a:txBody>
                      <a:tcPr>
                        <a:blipFill>
                          <a:blip r:embed="rId3"/>
                          <a:stretch>
                            <a:fillRect l="-138" t="-1024590" r="-84807" b="-26230"/>
                          </a:stretch>
                        </a:blipFill>
                      </a:tcPr>
                    </a:tc>
                    <a:tc>
                      <a:txBody>
                        <a:bodyPr/>
                        <a:lstStyle/>
                        <a:p>
                          <a:pPr algn="ctr"/>
                          <a:endParaRPr lang="en-US" dirty="0"/>
                        </a:p>
                      </a:txBody>
                      <a:tcPr/>
                    </a:tc>
                    <a:extLst>
                      <a:ext uri="{0D108BD9-81ED-4DB2-BD59-A6C34878D82A}">
                        <a16:rowId xmlns:a16="http://schemas.microsoft.com/office/drawing/2014/main" val="2719610388"/>
                      </a:ext>
                    </a:extLst>
                  </a:tr>
                </a:tbl>
              </a:graphicData>
            </a:graphic>
          </p:graphicFrame>
        </mc:Fallback>
      </mc:AlternateContent>
      <p:cxnSp>
        <p:nvCxnSpPr>
          <p:cNvPr id="7" name="Straight Arrow Connector 6">
            <a:extLst>
              <a:ext uri="{FF2B5EF4-FFF2-40B4-BE49-F238E27FC236}">
                <a16:creationId xmlns:a16="http://schemas.microsoft.com/office/drawing/2014/main" id="{46DD5518-A3A9-EFE7-9531-833251873ACD}"/>
              </a:ext>
            </a:extLst>
          </p:cNvPr>
          <p:cNvCxnSpPr>
            <a:cxnSpLocks/>
          </p:cNvCxnSpPr>
          <p:nvPr/>
        </p:nvCxnSpPr>
        <p:spPr>
          <a:xfrm>
            <a:off x="6013450" y="4091375"/>
            <a:ext cx="812800"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08BAF5-1F52-8B22-397B-A33D28A1DB5B}"/>
              </a:ext>
            </a:extLst>
          </p:cNvPr>
          <p:cNvCxnSpPr>
            <a:cxnSpLocks/>
          </p:cNvCxnSpPr>
          <p:nvPr/>
        </p:nvCxnSpPr>
        <p:spPr>
          <a:xfrm flipH="1">
            <a:off x="6013450" y="5003385"/>
            <a:ext cx="812800"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67D425-B89E-27CC-C92B-ED5BF570E243}"/>
                  </a:ext>
                </a:extLst>
              </p:cNvPr>
              <p:cNvSpPr txBox="1"/>
              <p:nvPr/>
            </p:nvSpPr>
            <p:spPr>
              <a:xfrm>
                <a:off x="2032000" y="5775859"/>
                <a:ext cx="9364980" cy="387927"/>
              </a:xfrm>
              <a:prstGeom prst="rect">
                <a:avLst/>
              </a:prstGeom>
              <a:noFill/>
            </p:spPr>
            <p:txBody>
              <a:bodyPr wrap="square" rtlCol="0">
                <a:spAutoFit/>
              </a:bodyPr>
              <a:lstStyle/>
              <a:p>
                <a:pPr algn="l"/>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𝑚</m:t>
                        </m:r>
                      </m:e>
                      <m:sup>
                        <m:r>
                          <a:rPr lang="en-US" b="0" i="1" smtClean="0">
                            <a:latin typeface="Cambria Math" panose="02040503050406030204" pitchFamily="18" charset="0"/>
                          </a:rPr>
                          <m:t>𝑒𝑑</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p>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𝑘</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car </a:t>
                </a:r>
                <a14:m>
                  <m:oMath xmlns:m="http://schemas.openxmlformats.org/officeDocument/2006/math">
                    <m:r>
                      <a:rPr lang="en-US" i="1" dirty="0" smtClean="0">
                        <a:latin typeface="Cambria Math" panose="02040503050406030204" pitchFamily="18" charset="0"/>
                      </a:rPr>
                      <m:t>𝑝𝑔𝑐𝑑</m:t>
                    </m:r>
                    <m:r>
                      <a:rPr lang="en-US" i="1" dirty="0"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 1 </a:t>
                </a:r>
                <a:r>
                  <a:rPr lang="en-US" dirty="0">
                    <a:sym typeface="Wingdings" panose="05000000000000000000" pitchFamily="2" charset="2"/>
                  </a:rPr>
                  <a:t> </a:t>
                </a:r>
                <a14:m>
                  <m:oMath xmlns:m="http://schemas.openxmlformats.org/officeDocument/2006/math">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𝑚</m:t>
                        </m:r>
                      </m:e>
                      <m:sup>
                        <m:r>
                          <a:rPr lang="en-US" b="0" i="1" smtClean="0">
                            <a:latin typeface="Cambria Math" panose="02040503050406030204" pitchFamily="18" charset="0"/>
                            <a:sym typeface="Wingdings" panose="05000000000000000000" pitchFamily="2" charset="2"/>
                          </a:rPr>
                          <m:t>𝜙</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𝑛</m:t>
                        </m:r>
                        <m:r>
                          <a:rPr lang="en-US" b="0" i="1" smtClean="0">
                            <a:latin typeface="Cambria Math" panose="02040503050406030204" pitchFamily="18" charset="0"/>
                            <a:sym typeface="Wingdings" panose="05000000000000000000" pitchFamily="2" charset="2"/>
                          </a:rPr>
                          <m:t>)</m:t>
                        </m:r>
                      </m:sup>
                    </m:sSup>
                    <m:r>
                      <a:rPr lang="en-US" b="0" i="1" smtClean="0">
                        <a:latin typeface="Cambria Math" panose="02040503050406030204" pitchFamily="18" charset="0"/>
                        <a:sym typeface="Wingdings" panose="05000000000000000000" pitchFamily="2" charset="2"/>
                      </a:rPr>
                      <m:t>=1 </m:t>
                    </m:r>
                    <m:r>
                      <a:rPr lang="en-US" b="0" i="1" smtClean="0">
                        <a:latin typeface="Cambria Math" panose="02040503050406030204" pitchFamily="18" charset="0"/>
                        <a:sym typeface="Wingdings" panose="05000000000000000000" pitchFamily="2" charset="2"/>
                      </a:rPr>
                      <m:t>𝑚𝑜𝑑</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𝑛</m:t>
                    </m:r>
                    <m:r>
                      <a:rPr lang="en-US" b="0" i="1" smtClean="0">
                        <a:latin typeface="Cambria Math" panose="02040503050406030204" pitchFamily="18" charset="0"/>
                        <a:sym typeface="Wingdings" panose="05000000000000000000" pitchFamily="2" charset="2"/>
                      </a:rPr>
                      <m:t>)</m:t>
                    </m:r>
                  </m:oMath>
                </a14:m>
                <a:endParaRPr lang="en-US" dirty="0" err="1"/>
              </a:p>
            </p:txBody>
          </p:sp>
        </mc:Choice>
        <mc:Fallback xmlns="">
          <p:sp>
            <p:nvSpPr>
              <p:cNvPr id="18" name="TextBox 17">
                <a:extLst>
                  <a:ext uri="{FF2B5EF4-FFF2-40B4-BE49-F238E27FC236}">
                    <a16:creationId xmlns:a16="http://schemas.microsoft.com/office/drawing/2014/main" id="{2167D425-B89E-27CC-C92B-ED5BF570E243}"/>
                  </a:ext>
                </a:extLst>
              </p:cNvPr>
              <p:cNvSpPr txBox="1">
                <a:spLocks noRot="1" noChangeAspect="1" noMove="1" noResize="1" noEditPoints="1" noAdjustHandles="1" noChangeArrowheads="1" noChangeShapeType="1" noTextEdit="1"/>
              </p:cNvSpPr>
              <p:nvPr/>
            </p:nvSpPr>
            <p:spPr>
              <a:xfrm>
                <a:off x="2032000" y="5775859"/>
                <a:ext cx="9364980" cy="387927"/>
              </a:xfrm>
              <a:prstGeom prst="rect">
                <a:avLst/>
              </a:prstGeom>
              <a:blipFill>
                <a:blip r:embed="rId4"/>
                <a:stretch>
                  <a:fillRect t="-1563" b="-25000"/>
                </a:stretch>
              </a:blipFill>
            </p:spPr>
            <p:txBody>
              <a:bodyPr/>
              <a:lstStyle/>
              <a:p>
                <a:r>
                  <a:rPr lang="en-US">
                    <a:noFill/>
                  </a:rPr>
                  <a:t> </a:t>
                </a:r>
              </a:p>
            </p:txBody>
          </p:sp>
        </mc:Fallback>
      </mc:AlternateContent>
    </p:spTree>
    <p:extLst>
      <p:ext uri="{BB962C8B-B14F-4D97-AF65-F5344CB8AC3E}">
        <p14:creationId xmlns:p14="http://schemas.microsoft.com/office/powerpoint/2010/main" val="334090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195F-2A91-6E20-F89D-B3CBC03A73D7}"/>
              </a:ext>
            </a:extLst>
          </p:cNvPr>
          <p:cNvSpPr>
            <a:spLocks noGrp="1"/>
          </p:cNvSpPr>
          <p:nvPr>
            <p:ph type="title"/>
          </p:nvPr>
        </p:nvSpPr>
        <p:spPr/>
        <p:txBody>
          <a:bodyPr/>
          <a:lstStyle/>
          <a:p>
            <a:r>
              <a:rPr lang="en-US" dirty="0"/>
              <a:t>History of SHAs</a:t>
            </a:r>
          </a:p>
        </p:txBody>
      </p:sp>
      <p:grpSp>
        <p:nvGrpSpPr>
          <p:cNvPr id="3" name="Group 2">
            <a:extLst>
              <a:ext uri="{FF2B5EF4-FFF2-40B4-BE49-F238E27FC236}">
                <a16:creationId xmlns:a16="http://schemas.microsoft.com/office/drawing/2014/main" id="{C86C1B30-53E1-8203-4847-5C943BE27A13}"/>
              </a:ext>
            </a:extLst>
          </p:cNvPr>
          <p:cNvGrpSpPr/>
          <p:nvPr/>
        </p:nvGrpSpPr>
        <p:grpSpPr>
          <a:xfrm>
            <a:off x="1297545" y="2488476"/>
            <a:ext cx="419949" cy="419949"/>
            <a:chOff x="2037500" y="3040187"/>
            <a:chExt cx="419949" cy="419949"/>
          </a:xfrm>
          <a:solidFill>
            <a:schemeClr val="accent5"/>
          </a:solidFill>
        </p:grpSpPr>
        <p:sp>
          <p:nvSpPr>
            <p:cNvPr id="4" name="Circle: Hollow 3">
              <a:extLst>
                <a:ext uri="{FF2B5EF4-FFF2-40B4-BE49-F238E27FC236}">
                  <a16:creationId xmlns:a16="http://schemas.microsoft.com/office/drawing/2014/main" id="{A64235F7-F936-C7F2-2827-2ECEE3564EC2}"/>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77C71D60-1CCD-3F6E-0657-94E3E56CD573}"/>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03A0C266-6DDD-4B50-7D38-0613DD7A7730}"/>
              </a:ext>
            </a:extLst>
          </p:cNvPr>
          <p:cNvSpPr/>
          <p:nvPr/>
        </p:nvSpPr>
        <p:spPr>
          <a:xfrm>
            <a:off x="1518285" y="2488476"/>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AC67C2-1DCB-2110-4722-300CE71F8B42}"/>
              </a:ext>
            </a:extLst>
          </p:cNvPr>
          <p:cNvSpPr/>
          <p:nvPr/>
        </p:nvSpPr>
        <p:spPr>
          <a:xfrm>
            <a:off x="1518285" y="2860800"/>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94EBBD1-EFC6-BD7E-B380-33B2BC35F176}"/>
              </a:ext>
            </a:extLst>
          </p:cNvPr>
          <p:cNvGrpSpPr/>
          <p:nvPr/>
        </p:nvGrpSpPr>
        <p:grpSpPr>
          <a:xfrm>
            <a:off x="10474506" y="2484347"/>
            <a:ext cx="419949" cy="419949"/>
            <a:chOff x="2037500" y="3040187"/>
            <a:chExt cx="419949" cy="419949"/>
          </a:xfrm>
          <a:solidFill>
            <a:schemeClr val="accent5"/>
          </a:solidFill>
        </p:grpSpPr>
        <p:sp>
          <p:nvSpPr>
            <p:cNvPr id="9" name="Circle: Hollow 8">
              <a:extLst>
                <a:ext uri="{FF2B5EF4-FFF2-40B4-BE49-F238E27FC236}">
                  <a16:creationId xmlns:a16="http://schemas.microsoft.com/office/drawing/2014/main" id="{5B130927-F968-5805-F75D-D9B9AF1582F7}"/>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13551044-9825-A5AB-22FE-19E80ED9E696}"/>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7">
            <a:extLst>
              <a:ext uri="{FF2B5EF4-FFF2-40B4-BE49-F238E27FC236}">
                <a16:creationId xmlns:a16="http://schemas.microsoft.com/office/drawing/2014/main" id="{B0465C68-698B-EAC8-1AB9-A98C581F7400}"/>
              </a:ext>
            </a:extLst>
          </p:cNvPr>
          <p:cNvSpPr/>
          <p:nvPr/>
        </p:nvSpPr>
        <p:spPr>
          <a:xfrm>
            <a:off x="5837066" y="2551956"/>
            <a:ext cx="288000" cy="28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8">
            <a:extLst>
              <a:ext uri="{FF2B5EF4-FFF2-40B4-BE49-F238E27FC236}">
                <a16:creationId xmlns:a16="http://schemas.microsoft.com/office/drawing/2014/main" id="{50200CD5-5DDC-DAE5-598C-5FF89BE5B1B0}"/>
              </a:ext>
            </a:extLst>
          </p:cNvPr>
          <p:cNvSpPr/>
          <p:nvPr/>
        </p:nvSpPr>
        <p:spPr>
          <a:xfrm>
            <a:off x="7519485" y="2551956"/>
            <a:ext cx="288000"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9">
            <a:extLst>
              <a:ext uri="{FF2B5EF4-FFF2-40B4-BE49-F238E27FC236}">
                <a16:creationId xmlns:a16="http://schemas.microsoft.com/office/drawing/2014/main" id="{6EF16C4A-5A5A-5AF4-ED92-F92E7DB901A2}"/>
              </a:ext>
            </a:extLst>
          </p:cNvPr>
          <p:cNvSpPr/>
          <p:nvPr/>
        </p:nvSpPr>
        <p:spPr>
          <a:xfrm>
            <a:off x="9189037" y="2551956"/>
            <a:ext cx="288000"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Oval 12">
            <a:extLst>
              <a:ext uri="{FF2B5EF4-FFF2-40B4-BE49-F238E27FC236}">
                <a16:creationId xmlns:a16="http://schemas.microsoft.com/office/drawing/2014/main" id="{77438503-3966-0EB0-57E1-AA5872EB832A}"/>
              </a:ext>
            </a:extLst>
          </p:cNvPr>
          <p:cNvSpPr/>
          <p:nvPr/>
        </p:nvSpPr>
        <p:spPr>
          <a:xfrm>
            <a:off x="2665401" y="2551956"/>
            <a:ext cx="288000"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Oval 13">
            <a:extLst>
              <a:ext uri="{FF2B5EF4-FFF2-40B4-BE49-F238E27FC236}">
                <a16:creationId xmlns:a16="http://schemas.microsoft.com/office/drawing/2014/main" id="{9D249DD7-2427-0CB5-4F7D-67DED18170EA}"/>
              </a:ext>
            </a:extLst>
          </p:cNvPr>
          <p:cNvSpPr/>
          <p:nvPr/>
        </p:nvSpPr>
        <p:spPr>
          <a:xfrm>
            <a:off x="4154645" y="2551956"/>
            <a:ext cx="288000"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Oval 113">
            <a:extLst>
              <a:ext uri="{FF2B5EF4-FFF2-40B4-BE49-F238E27FC236}">
                <a16:creationId xmlns:a16="http://schemas.microsoft.com/office/drawing/2014/main" id="{D735C206-1B82-9B93-241D-429B4FE4B073}"/>
              </a:ext>
            </a:extLst>
          </p:cNvPr>
          <p:cNvSpPr/>
          <p:nvPr/>
        </p:nvSpPr>
        <p:spPr>
          <a:xfrm>
            <a:off x="3956645" y="3235606"/>
            <a:ext cx="684000" cy="6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7" name="Group 5">
            <a:extLst>
              <a:ext uri="{FF2B5EF4-FFF2-40B4-BE49-F238E27FC236}">
                <a16:creationId xmlns:a16="http://schemas.microsoft.com/office/drawing/2014/main" id="{23EDDC91-374F-51E1-1ECB-CE0D9598CC24}"/>
              </a:ext>
            </a:extLst>
          </p:cNvPr>
          <p:cNvGrpSpPr/>
          <p:nvPr/>
        </p:nvGrpSpPr>
        <p:grpSpPr>
          <a:xfrm>
            <a:off x="3523512" y="3962463"/>
            <a:ext cx="1550267" cy="2125217"/>
            <a:chOff x="2676933" y="3348115"/>
            <a:chExt cx="1550267" cy="2125217"/>
          </a:xfrm>
        </p:grpSpPr>
        <p:sp>
          <p:nvSpPr>
            <p:cNvPr id="18" name="TextBox 17">
              <a:extLst>
                <a:ext uri="{FF2B5EF4-FFF2-40B4-BE49-F238E27FC236}">
                  <a16:creationId xmlns:a16="http://schemas.microsoft.com/office/drawing/2014/main" id="{744CDDE9-BB2F-9682-8923-161AE899A6D1}"/>
                </a:ext>
              </a:extLst>
            </p:cNvPr>
            <p:cNvSpPr txBox="1"/>
            <p:nvPr/>
          </p:nvSpPr>
          <p:spPr>
            <a:xfrm>
              <a:off x="2676933" y="3348115"/>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SHA-2</a:t>
              </a:r>
              <a:endParaRPr lang="ko-KR" altLang="en-US" sz="14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6F08328B-4547-9143-8855-1C8D4D5ECBBF}"/>
                </a:ext>
              </a:extLst>
            </p:cNvPr>
            <p:cNvSpPr txBox="1"/>
            <p:nvPr/>
          </p:nvSpPr>
          <p:spPr>
            <a:xfrm>
              <a:off x="2706429" y="3603589"/>
              <a:ext cx="1488982" cy="1869743"/>
            </a:xfrm>
            <a:prstGeom prst="rect">
              <a:avLst/>
            </a:prstGeom>
            <a:noFill/>
          </p:spPr>
          <p:txBody>
            <a:bodyPr wrap="square" rtlCol="0">
              <a:spAutoFit/>
            </a:bodyPr>
            <a:lstStyle/>
            <a:p>
              <a:pPr algn="ctr"/>
              <a:r>
                <a:rPr lang="en-US" altLang="ko-KR" sz="1050" dirty="0">
                  <a:solidFill>
                    <a:schemeClr val="tx1">
                      <a:lumMod val="75000"/>
                      <a:lumOff val="25000"/>
                    </a:schemeClr>
                  </a:solidFill>
                  <a:cs typeface="Arial" pitchFamily="34" charset="0"/>
                </a:rPr>
                <a:t>NIST same model than SHA-0 &amp; SHA-1</a:t>
              </a:r>
            </a:p>
            <a:p>
              <a:pPr algn="ctr"/>
              <a:endParaRPr lang="en-US" altLang="ko-KR" sz="1050" dirty="0">
                <a:solidFill>
                  <a:schemeClr val="tx1">
                    <a:lumMod val="75000"/>
                    <a:lumOff val="25000"/>
                  </a:schemeClr>
                </a:solidFill>
                <a:cs typeface="Arial" pitchFamily="34" charset="0"/>
              </a:endParaRPr>
            </a:p>
            <a:p>
              <a:pPr algn="ctr"/>
              <a:r>
                <a:rPr lang="en-US" altLang="ko-KR" sz="1050" dirty="0">
                  <a:solidFill>
                    <a:schemeClr val="tx1">
                      <a:lumMod val="75000"/>
                      <a:lumOff val="25000"/>
                    </a:schemeClr>
                  </a:solidFill>
                  <a:cs typeface="Arial" pitchFamily="34" charset="0"/>
                </a:rPr>
                <a:t>SHA-2 functions specified in FIPS 180-4 (2012)</a:t>
              </a:r>
            </a:p>
            <a:p>
              <a:pPr algn="ctr"/>
              <a:endParaRPr lang="en-US" altLang="ko-KR" sz="1050" dirty="0">
                <a:solidFill>
                  <a:schemeClr val="tx1">
                    <a:lumMod val="75000"/>
                    <a:lumOff val="25000"/>
                  </a:schemeClr>
                </a:solidFill>
                <a:cs typeface="Arial" pitchFamily="34" charset="0"/>
              </a:endParaRPr>
            </a:p>
            <a:p>
              <a:pPr algn="ctr"/>
              <a:r>
                <a:rPr lang="en-US" altLang="ko-KR" sz="1050" dirty="0">
                  <a:solidFill>
                    <a:schemeClr val="tx1">
                      <a:lumMod val="75000"/>
                      <a:lumOff val="25000"/>
                    </a:schemeClr>
                  </a:solidFill>
                  <a:cs typeface="Arial" pitchFamily="34" charset="0"/>
                </a:rPr>
                <a:t>Digest of 224, 256, 384, 512 bits</a:t>
              </a:r>
            </a:p>
            <a:p>
              <a:pPr algn="ctr"/>
              <a:endParaRPr lang="en-US" altLang="ko-KR" sz="1050" dirty="0">
                <a:solidFill>
                  <a:schemeClr val="tx1">
                    <a:lumMod val="75000"/>
                    <a:lumOff val="25000"/>
                  </a:schemeClr>
                </a:solidFill>
                <a:cs typeface="Arial" pitchFamily="34" charset="0"/>
              </a:endParaRPr>
            </a:p>
            <a:p>
              <a:pPr algn="ctr"/>
              <a:r>
                <a:rPr lang="en-US" altLang="ko-KR" sz="1050" dirty="0">
                  <a:solidFill>
                    <a:schemeClr val="tx1">
                      <a:lumMod val="75000"/>
                      <a:lumOff val="25000"/>
                    </a:schemeClr>
                  </a:solidFill>
                  <a:cs typeface="Arial" pitchFamily="34" charset="0"/>
                </a:rPr>
                <a:t>No collision found</a:t>
              </a:r>
            </a:p>
          </p:txBody>
        </p:sp>
      </p:grpSp>
      <p:cxnSp>
        <p:nvCxnSpPr>
          <p:cNvPr id="20" name="Straight Arrow Connector 115">
            <a:extLst>
              <a:ext uri="{FF2B5EF4-FFF2-40B4-BE49-F238E27FC236}">
                <a16:creationId xmlns:a16="http://schemas.microsoft.com/office/drawing/2014/main" id="{FF7CB405-1F96-2D5D-D827-758B005E1704}"/>
              </a:ext>
            </a:extLst>
          </p:cNvPr>
          <p:cNvCxnSpPr>
            <a:cxnSpLocks/>
          </p:cNvCxnSpPr>
          <p:nvPr/>
        </p:nvCxnSpPr>
        <p:spPr>
          <a:xfrm flipV="1">
            <a:off x="4298645" y="2941709"/>
            <a:ext cx="0" cy="29389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1" name="Oval 119">
            <a:extLst>
              <a:ext uri="{FF2B5EF4-FFF2-40B4-BE49-F238E27FC236}">
                <a16:creationId xmlns:a16="http://schemas.microsoft.com/office/drawing/2014/main" id="{E565F56C-E274-6490-A696-283EBB83C7B9}"/>
              </a:ext>
            </a:extLst>
          </p:cNvPr>
          <p:cNvSpPr/>
          <p:nvPr/>
        </p:nvSpPr>
        <p:spPr>
          <a:xfrm>
            <a:off x="7321485" y="3236765"/>
            <a:ext cx="684000" cy="68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2" name="Group 15">
            <a:extLst>
              <a:ext uri="{FF2B5EF4-FFF2-40B4-BE49-F238E27FC236}">
                <a16:creationId xmlns:a16="http://schemas.microsoft.com/office/drawing/2014/main" id="{89C0E54D-B121-2E3F-3B3B-23855672E25C}"/>
              </a:ext>
            </a:extLst>
          </p:cNvPr>
          <p:cNvGrpSpPr/>
          <p:nvPr/>
        </p:nvGrpSpPr>
        <p:grpSpPr>
          <a:xfrm>
            <a:off x="6888352" y="3963622"/>
            <a:ext cx="1550267" cy="1963634"/>
            <a:chOff x="4898136" y="3349274"/>
            <a:chExt cx="1550267" cy="1963634"/>
          </a:xfrm>
        </p:grpSpPr>
        <p:sp>
          <p:nvSpPr>
            <p:cNvPr id="23" name="TextBox 22">
              <a:extLst>
                <a:ext uri="{FF2B5EF4-FFF2-40B4-BE49-F238E27FC236}">
                  <a16:creationId xmlns:a16="http://schemas.microsoft.com/office/drawing/2014/main" id="{849349C6-1D6C-10C9-DA26-36EC9BC01450}"/>
                </a:ext>
              </a:extLst>
            </p:cNvPr>
            <p:cNvSpPr txBox="1"/>
            <p:nvPr/>
          </p:nvSpPr>
          <p:spPr>
            <a:xfrm>
              <a:off x="4898136" y="3349274"/>
              <a:ext cx="1550267" cy="307777"/>
            </a:xfrm>
            <a:prstGeom prst="rect">
              <a:avLst/>
            </a:prstGeom>
            <a:noFill/>
          </p:spPr>
          <p:txBody>
            <a:bodyPr wrap="square" rtlCol="0" anchor="ctr">
              <a:spAutoFit/>
            </a:bodyPr>
            <a:lstStyle/>
            <a:p>
              <a:pPr algn="ctr"/>
              <a:r>
                <a:rPr lang="en-US" altLang="ko-KR" sz="1400" b="1" cap="small" dirty="0">
                  <a:solidFill>
                    <a:schemeClr val="tx1">
                      <a:lumMod val="75000"/>
                      <a:lumOff val="25000"/>
                    </a:schemeClr>
                  </a:solidFill>
                  <a:cs typeface="Arial" pitchFamily="34" charset="0"/>
                </a:rPr>
                <a:t>Keccak</a:t>
              </a:r>
              <a:r>
                <a:rPr lang="en-US" altLang="ko-KR" sz="1400" b="1" dirty="0">
                  <a:solidFill>
                    <a:schemeClr val="tx1">
                      <a:lumMod val="75000"/>
                      <a:lumOff val="25000"/>
                    </a:schemeClr>
                  </a:solidFill>
                  <a:cs typeface="Arial" pitchFamily="34" charset="0"/>
                </a:rPr>
                <a:t> Team</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70ADB378-B31A-C7D0-1097-0E33E63F91D7}"/>
                </a:ext>
              </a:extLst>
            </p:cNvPr>
            <p:cNvSpPr txBox="1"/>
            <p:nvPr/>
          </p:nvSpPr>
          <p:spPr>
            <a:xfrm>
              <a:off x="4898136" y="3604748"/>
              <a:ext cx="1550267" cy="1708160"/>
            </a:xfrm>
            <a:prstGeom prst="rect">
              <a:avLst/>
            </a:prstGeom>
            <a:noFill/>
          </p:spPr>
          <p:txBody>
            <a:bodyPr wrap="square" rtlCol="0">
              <a:spAutoFit/>
            </a:bodyPr>
            <a:lstStyle/>
            <a:p>
              <a:pPr algn="ctr"/>
              <a:r>
                <a:rPr lang="en-US" altLang="ko-KR" sz="1050" dirty="0">
                  <a:solidFill>
                    <a:schemeClr val="tx1">
                      <a:lumMod val="75000"/>
                      <a:lumOff val="25000"/>
                    </a:schemeClr>
                  </a:solidFill>
                  <a:cs typeface="Arial" pitchFamily="34" charset="0"/>
                </a:rPr>
                <a:t>Guido </a:t>
              </a:r>
              <a:r>
                <a:rPr lang="en-US" altLang="ko-KR" sz="1050" dirty="0" err="1">
                  <a:solidFill>
                    <a:schemeClr val="tx1">
                      <a:lumMod val="75000"/>
                      <a:lumOff val="25000"/>
                    </a:schemeClr>
                  </a:solidFill>
                  <a:cs typeface="Arial" pitchFamily="34" charset="0"/>
                </a:rPr>
                <a:t>Bertoni</a:t>
              </a:r>
              <a:r>
                <a:rPr lang="en-US" altLang="ko-KR" sz="1050" dirty="0">
                  <a:solidFill>
                    <a:schemeClr val="tx1">
                      <a:lumMod val="75000"/>
                      <a:lumOff val="25000"/>
                    </a:schemeClr>
                  </a:solidFill>
                  <a:cs typeface="Arial" pitchFamily="34" charset="0"/>
                </a:rPr>
                <a:t>, Joan Daemen, Michaël </a:t>
              </a:r>
              <a:r>
                <a:rPr lang="en-US" altLang="ko-KR" sz="1050" dirty="0" err="1">
                  <a:solidFill>
                    <a:schemeClr val="tx1">
                      <a:lumMod val="75000"/>
                      <a:lumOff val="25000"/>
                    </a:schemeClr>
                  </a:solidFill>
                  <a:cs typeface="Arial" pitchFamily="34" charset="0"/>
                </a:rPr>
                <a:t>Peeters</a:t>
              </a:r>
              <a:r>
                <a:rPr lang="en-US" altLang="ko-KR" sz="1050" dirty="0">
                  <a:solidFill>
                    <a:schemeClr val="tx1">
                      <a:lumMod val="75000"/>
                      <a:lumOff val="25000"/>
                    </a:schemeClr>
                  </a:solidFill>
                  <a:cs typeface="Arial" pitchFamily="34" charset="0"/>
                </a:rPr>
                <a:t>, Gilles Van </a:t>
              </a:r>
              <a:r>
                <a:rPr lang="en-US" altLang="ko-KR" sz="1050" dirty="0" err="1">
                  <a:solidFill>
                    <a:schemeClr val="tx1">
                      <a:lumMod val="75000"/>
                      <a:lumOff val="25000"/>
                    </a:schemeClr>
                  </a:solidFill>
                  <a:cs typeface="Arial" pitchFamily="34" charset="0"/>
                </a:rPr>
                <a:t>Assche</a:t>
              </a:r>
              <a:endParaRPr lang="en-US" altLang="ko-KR" sz="1050" dirty="0">
                <a:solidFill>
                  <a:schemeClr val="tx1">
                    <a:lumMod val="75000"/>
                    <a:lumOff val="25000"/>
                  </a:schemeClr>
                </a:solidFill>
                <a:cs typeface="Arial" pitchFamily="34" charset="0"/>
              </a:endParaRPr>
            </a:p>
            <a:p>
              <a:pPr algn="ctr"/>
              <a:endParaRPr lang="en-US" altLang="ko-KR" sz="1050" dirty="0">
                <a:solidFill>
                  <a:schemeClr val="tx1">
                    <a:lumMod val="75000"/>
                    <a:lumOff val="25000"/>
                  </a:schemeClr>
                </a:solidFill>
                <a:cs typeface="Arial" pitchFamily="34" charset="0"/>
              </a:endParaRPr>
            </a:p>
            <a:p>
              <a:pPr algn="ctr"/>
              <a:r>
                <a:rPr lang="en-US" altLang="ko-KR" sz="1050" dirty="0">
                  <a:solidFill>
                    <a:schemeClr val="tx1">
                      <a:lumMod val="75000"/>
                      <a:lumOff val="25000"/>
                    </a:schemeClr>
                  </a:solidFill>
                  <a:cs typeface="Arial" pitchFamily="34" charset="0"/>
                </a:rPr>
                <a:t>Winner of the competition: </a:t>
              </a:r>
              <a:r>
                <a:rPr lang="en-US" altLang="ko-KR" sz="1050" cap="small" dirty="0">
                  <a:solidFill>
                    <a:schemeClr val="tx1">
                      <a:lumMod val="75000"/>
                      <a:lumOff val="25000"/>
                    </a:schemeClr>
                  </a:solidFill>
                  <a:cs typeface="Arial" pitchFamily="34" charset="0"/>
                </a:rPr>
                <a:t>Keccak</a:t>
              </a:r>
              <a:r>
                <a:rPr lang="en-US" altLang="ko-KR" sz="1050" dirty="0">
                  <a:solidFill>
                    <a:schemeClr val="tx1">
                      <a:lumMod val="75000"/>
                      <a:lumOff val="25000"/>
                    </a:schemeClr>
                  </a:solidFill>
                  <a:cs typeface="Arial" pitchFamily="34" charset="0"/>
                </a:rPr>
                <a:t> algorithm</a:t>
              </a:r>
            </a:p>
            <a:p>
              <a:pPr algn="ctr"/>
              <a:endParaRPr lang="en-US" altLang="ko-KR" sz="1050" dirty="0">
                <a:solidFill>
                  <a:schemeClr val="tx1">
                    <a:lumMod val="75000"/>
                    <a:lumOff val="25000"/>
                  </a:schemeClr>
                </a:solidFill>
                <a:cs typeface="Arial" pitchFamily="34" charset="0"/>
              </a:endParaRPr>
            </a:p>
            <a:p>
              <a:pPr algn="ctr"/>
              <a:endParaRPr lang="ko-KR" altLang="en-US" sz="1050" dirty="0">
                <a:solidFill>
                  <a:schemeClr val="tx1">
                    <a:lumMod val="75000"/>
                    <a:lumOff val="25000"/>
                  </a:schemeClr>
                </a:solidFill>
                <a:cs typeface="Arial" pitchFamily="34" charset="0"/>
              </a:endParaRPr>
            </a:p>
          </p:txBody>
        </p:sp>
      </p:grpSp>
      <p:cxnSp>
        <p:nvCxnSpPr>
          <p:cNvPr id="25" name="Straight Arrow Connector 121">
            <a:extLst>
              <a:ext uri="{FF2B5EF4-FFF2-40B4-BE49-F238E27FC236}">
                <a16:creationId xmlns:a16="http://schemas.microsoft.com/office/drawing/2014/main" id="{329077F7-B8EF-76BE-EFA5-98E0A9DB4FE7}"/>
              </a:ext>
            </a:extLst>
          </p:cNvPr>
          <p:cNvCxnSpPr>
            <a:cxnSpLocks/>
          </p:cNvCxnSpPr>
          <p:nvPr/>
        </p:nvCxnSpPr>
        <p:spPr>
          <a:xfrm flipV="1">
            <a:off x="7663485" y="2884260"/>
            <a:ext cx="0" cy="352505"/>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6" name="Oval 125">
            <a:extLst>
              <a:ext uri="{FF2B5EF4-FFF2-40B4-BE49-F238E27FC236}">
                <a16:creationId xmlns:a16="http://schemas.microsoft.com/office/drawing/2014/main" id="{CB776669-D33A-F5E5-9DC6-62D98D81AF56}"/>
              </a:ext>
            </a:extLst>
          </p:cNvPr>
          <p:cNvSpPr/>
          <p:nvPr/>
        </p:nvSpPr>
        <p:spPr>
          <a:xfrm>
            <a:off x="10351486" y="3237923"/>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TextBox 27">
            <a:extLst>
              <a:ext uri="{FF2B5EF4-FFF2-40B4-BE49-F238E27FC236}">
                <a16:creationId xmlns:a16="http://schemas.microsoft.com/office/drawing/2014/main" id="{06A0446B-6947-E829-84EC-B30F661F445C}"/>
              </a:ext>
            </a:extLst>
          </p:cNvPr>
          <p:cNvSpPr txBox="1"/>
          <p:nvPr/>
        </p:nvSpPr>
        <p:spPr>
          <a:xfrm>
            <a:off x="9918353" y="3964780"/>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We’ll see</a:t>
            </a:r>
            <a:endParaRPr lang="ko-KR" altLang="en-US" sz="1400" b="1" dirty="0">
              <a:solidFill>
                <a:schemeClr val="tx1">
                  <a:lumMod val="75000"/>
                  <a:lumOff val="25000"/>
                </a:schemeClr>
              </a:solidFill>
              <a:cs typeface="Arial" pitchFamily="34" charset="0"/>
            </a:endParaRPr>
          </a:p>
        </p:txBody>
      </p:sp>
      <p:cxnSp>
        <p:nvCxnSpPr>
          <p:cNvPr id="30" name="Straight Arrow Connector 127">
            <a:extLst>
              <a:ext uri="{FF2B5EF4-FFF2-40B4-BE49-F238E27FC236}">
                <a16:creationId xmlns:a16="http://schemas.microsoft.com/office/drawing/2014/main" id="{707DE995-0E65-9A25-ED8F-19909BEA4EA5}"/>
              </a:ext>
            </a:extLst>
          </p:cNvPr>
          <p:cNvCxnSpPr/>
          <p:nvPr/>
        </p:nvCxnSpPr>
        <p:spPr>
          <a:xfrm flipH="1" flipV="1">
            <a:off x="10691196" y="2956813"/>
            <a:ext cx="4580" cy="281110"/>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31" name="Oval 131">
            <a:extLst>
              <a:ext uri="{FF2B5EF4-FFF2-40B4-BE49-F238E27FC236}">
                <a16:creationId xmlns:a16="http://schemas.microsoft.com/office/drawing/2014/main" id="{D1A853D4-383C-A7F3-14A5-F8037DDAF7E7}"/>
              </a:ext>
            </a:extLst>
          </p:cNvPr>
          <p:cNvSpPr/>
          <p:nvPr/>
        </p:nvSpPr>
        <p:spPr>
          <a:xfrm>
            <a:off x="2467401" y="4245472"/>
            <a:ext cx="684000" cy="68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2" name="Group 4">
            <a:extLst>
              <a:ext uri="{FF2B5EF4-FFF2-40B4-BE49-F238E27FC236}">
                <a16:creationId xmlns:a16="http://schemas.microsoft.com/office/drawing/2014/main" id="{914A0652-696A-0E4C-5628-E2B2D59FE8DE}"/>
              </a:ext>
            </a:extLst>
          </p:cNvPr>
          <p:cNvGrpSpPr/>
          <p:nvPr/>
        </p:nvGrpSpPr>
        <p:grpSpPr>
          <a:xfrm>
            <a:off x="2034268" y="4965380"/>
            <a:ext cx="1550267" cy="1155720"/>
            <a:chOff x="1570525" y="4862808"/>
            <a:chExt cx="1550267" cy="1155720"/>
          </a:xfrm>
        </p:grpSpPr>
        <p:sp>
          <p:nvSpPr>
            <p:cNvPr id="33" name="TextBox 32">
              <a:extLst>
                <a:ext uri="{FF2B5EF4-FFF2-40B4-BE49-F238E27FC236}">
                  <a16:creationId xmlns:a16="http://schemas.microsoft.com/office/drawing/2014/main" id="{FBEB04CD-26EE-B53F-AF2B-EE054A86554B}"/>
                </a:ext>
              </a:extLst>
            </p:cNvPr>
            <p:cNvSpPr txBox="1"/>
            <p:nvPr/>
          </p:nvSpPr>
          <p:spPr>
            <a:xfrm>
              <a:off x="1570525" y="4862808"/>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SHA-1</a:t>
              </a:r>
              <a:endParaRPr lang="ko-KR" altLang="en-US" sz="14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D3A868BA-939F-F085-144A-EC1595BFBFA6}"/>
                </a:ext>
              </a:extLst>
            </p:cNvPr>
            <p:cNvSpPr txBox="1"/>
            <p:nvPr/>
          </p:nvSpPr>
          <p:spPr>
            <a:xfrm>
              <a:off x="1570525" y="5118282"/>
              <a:ext cx="1550267" cy="900246"/>
            </a:xfrm>
            <a:prstGeom prst="rect">
              <a:avLst/>
            </a:prstGeom>
            <a:noFill/>
          </p:spPr>
          <p:txBody>
            <a:bodyPr wrap="square" rtlCol="0">
              <a:spAutoFit/>
            </a:bodyPr>
            <a:lstStyle/>
            <a:p>
              <a:pPr algn="ctr"/>
              <a:r>
                <a:rPr lang="en-US" altLang="ko-KR" sz="1050" dirty="0">
                  <a:solidFill>
                    <a:schemeClr val="tx1">
                      <a:lumMod val="75000"/>
                      <a:lumOff val="25000"/>
                    </a:schemeClr>
                  </a:solidFill>
                  <a:cs typeface="Arial" pitchFamily="34" charset="0"/>
                </a:rPr>
                <a:t>NSA</a:t>
              </a:r>
            </a:p>
            <a:p>
              <a:pPr algn="ctr"/>
              <a:endParaRPr lang="en-US" altLang="ko-KR" sz="1050" dirty="0">
                <a:solidFill>
                  <a:schemeClr val="tx1">
                    <a:lumMod val="75000"/>
                    <a:lumOff val="25000"/>
                  </a:schemeClr>
                </a:solidFill>
                <a:cs typeface="Arial" pitchFamily="34" charset="0"/>
              </a:endParaRPr>
            </a:p>
            <a:p>
              <a:pPr algn="ctr"/>
              <a:r>
                <a:rPr lang="en-US" altLang="ko-KR" sz="1050" dirty="0">
                  <a:solidFill>
                    <a:schemeClr val="tx1">
                      <a:lumMod val="75000"/>
                      <a:lumOff val="25000"/>
                    </a:schemeClr>
                  </a:solidFill>
                  <a:cs typeface="Arial" pitchFamily="34" charset="0"/>
                </a:rPr>
                <a:t>Digest of 160 bit</a:t>
              </a:r>
            </a:p>
            <a:p>
              <a:pPr algn="ctr"/>
              <a:endParaRPr lang="en-US" altLang="ko-KR" sz="1050" dirty="0">
                <a:solidFill>
                  <a:schemeClr val="tx1">
                    <a:lumMod val="75000"/>
                    <a:lumOff val="25000"/>
                  </a:schemeClr>
                </a:solidFill>
                <a:cs typeface="Arial" pitchFamily="34" charset="0"/>
              </a:endParaRPr>
            </a:p>
            <a:p>
              <a:pPr algn="ctr"/>
              <a:r>
                <a:rPr lang="en-US" altLang="ko-KR" sz="1050" dirty="0">
                  <a:solidFill>
                    <a:schemeClr val="tx1">
                      <a:lumMod val="75000"/>
                      <a:lumOff val="25000"/>
                    </a:schemeClr>
                  </a:solidFill>
                  <a:cs typeface="Arial" pitchFamily="34" charset="0"/>
                </a:rPr>
                <a:t>Collisions found</a:t>
              </a:r>
              <a:endParaRPr lang="ko-KR" altLang="en-US" sz="1050" dirty="0">
                <a:solidFill>
                  <a:schemeClr val="tx1">
                    <a:lumMod val="75000"/>
                    <a:lumOff val="25000"/>
                  </a:schemeClr>
                </a:solidFill>
                <a:cs typeface="Arial" pitchFamily="34" charset="0"/>
              </a:endParaRPr>
            </a:p>
          </p:txBody>
        </p:sp>
      </p:grpSp>
      <p:cxnSp>
        <p:nvCxnSpPr>
          <p:cNvPr id="35" name="Straight Arrow Connector 133">
            <a:extLst>
              <a:ext uri="{FF2B5EF4-FFF2-40B4-BE49-F238E27FC236}">
                <a16:creationId xmlns:a16="http://schemas.microsoft.com/office/drawing/2014/main" id="{205309A8-E028-F6DD-B835-463309F40E00}"/>
              </a:ext>
            </a:extLst>
          </p:cNvPr>
          <p:cNvCxnSpPr>
            <a:cxnSpLocks/>
          </p:cNvCxnSpPr>
          <p:nvPr/>
        </p:nvCxnSpPr>
        <p:spPr>
          <a:xfrm flipV="1">
            <a:off x="2809401" y="2941709"/>
            <a:ext cx="0" cy="13716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6" name="Oval 150">
            <a:extLst>
              <a:ext uri="{FF2B5EF4-FFF2-40B4-BE49-F238E27FC236}">
                <a16:creationId xmlns:a16="http://schemas.microsoft.com/office/drawing/2014/main" id="{9FFD1B2D-22C0-391C-A99D-5FD361BFD408}"/>
              </a:ext>
            </a:extLst>
          </p:cNvPr>
          <p:cNvSpPr/>
          <p:nvPr/>
        </p:nvSpPr>
        <p:spPr>
          <a:xfrm>
            <a:off x="5639066" y="4241996"/>
            <a:ext cx="684000" cy="68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7" name="Group 14">
            <a:extLst>
              <a:ext uri="{FF2B5EF4-FFF2-40B4-BE49-F238E27FC236}">
                <a16:creationId xmlns:a16="http://schemas.microsoft.com/office/drawing/2014/main" id="{5258FF17-7400-E0EB-5FB8-1D7D4C862487}"/>
              </a:ext>
            </a:extLst>
          </p:cNvPr>
          <p:cNvGrpSpPr/>
          <p:nvPr/>
        </p:nvGrpSpPr>
        <p:grpSpPr>
          <a:xfrm>
            <a:off x="5145186" y="4965380"/>
            <a:ext cx="1649722" cy="1155720"/>
            <a:chOff x="3730215" y="4859332"/>
            <a:chExt cx="1649722" cy="1155720"/>
          </a:xfrm>
        </p:grpSpPr>
        <p:sp>
          <p:nvSpPr>
            <p:cNvPr id="38" name="TextBox 37">
              <a:extLst>
                <a:ext uri="{FF2B5EF4-FFF2-40B4-BE49-F238E27FC236}">
                  <a16:creationId xmlns:a16="http://schemas.microsoft.com/office/drawing/2014/main" id="{E202F182-CD7A-7724-DB54-9EF71FE78B93}"/>
                </a:ext>
              </a:extLst>
            </p:cNvPr>
            <p:cNvSpPr txBox="1"/>
            <p:nvPr/>
          </p:nvSpPr>
          <p:spPr>
            <a:xfrm>
              <a:off x="3730215" y="4859332"/>
              <a:ext cx="164972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NIST competition</a:t>
              </a:r>
              <a:endParaRPr lang="ko-KR" altLang="en-US" sz="14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111EC2DB-3628-0C21-054C-03813C367B99}"/>
                </a:ext>
              </a:extLst>
            </p:cNvPr>
            <p:cNvSpPr txBox="1"/>
            <p:nvPr/>
          </p:nvSpPr>
          <p:spPr>
            <a:xfrm>
              <a:off x="3790962" y="5114806"/>
              <a:ext cx="1550267" cy="900246"/>
            </a:xfrm>
            <a:prstGeom prst="rect">
              <a:avLst/>
            </a:prstGeom>
            <a:noFill/>
          </p:spPr>
          <p:txBody>
            <a:bodyPr wrap="square" rtlCol="0">
              <a:spAutoFit/>
            </a:bodyPr>
            <a:lstStyle/>
            <a:p>
              <a:pPr algn="ctr"/>
              <a:r>
                <a:rPr lang="en-US" altLang="ko-KR" sz="1050" dirty="0">
                  <a:solidFill>
                    <a:schemeClr val="tx1">
                      <a:lumMod val="75000"/>
                      <a:lumOff val="25000"/>
                    </a:schemeClr>
                  </a:solidFill>
                  <a:cs typeface="Arial" pitchFamily="34" charset="0"/>
                </a:rPr>
                <a:t>Look for a new Secure Hash Algorithm as an alternative to SHA-2, based on another structure</a:t>
              </a:r>
              <a:endParaRPr lang="ko-KR" altLang="en-US" sz="1050" dirty="0">
                <a:solidFill>
                  <a:schemeClr val="tx1">
                    <a:lumMod val="75000"/>
                    <a:lumOff val="25000"/>
                  </a:schemeClr>
                </a:solidFill>
                <a:cs typeface="Arial" pitchFamily="34" charset="0"/>
              </a:endParaRPr>
            </a:p>
          </p:txBody>
        </p:sp>
      </p:grpSp>
      <p:cxnSp>
        <p:nvCxnSpPr>
          <p:cNvPr id="40" name="Straight Arrow Connector 152">
            <a:extLst>
              <a:ext uri="{FF2B5EF4-FFF2-40B4-BE49-F238E27FC236}">
                <a16:creationId xmlns:a16="http://schemas.microsoft.com/office/drawing/2014/main" id="{945C85E7-6FE1-43B0-0DEC-CE46F3E1574E}"/>
              </a:ext>
            </a:extLst>
          </p:cNvPr>
          <p:cNvCxnSpPr/>
          <p:nvPr/>
        </p:nvCxnSpPr>
        <p:spPr>
          <a:xfrm flipV="1">
            <a:off x="5975815" y="2916599"/>
            <a:ext cx="10503" cy="137160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1" name="Oval 156">
            <a:extLst>
              <a:ext uri="{FF2B5EF4-FFF2-40B4-BE49-F238E27FC236}">
                <a16:creationId xmlns:a16="http://schemas.microsoft.com/office/drawing/2014/main" id="{9E4C5702-474A-E13C-C911-72380DD4C001}"/>
              </a:ext>
            </a:extLst>
          </p:cNvPr>
          <p:cNvSpPr/>
          <p:nvPr/>
        </p:nvSpPr>
        <p:spPr>
          <a:xfrm>
            <a:off x="8991037" y="4238520"/>
            <a:ext cx="684000" cy="68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2" name="Group 16">
            <a:extLst>
              <a:ext uri="{FF2B5EF4-FFF2-40B4-BE49-F238E27FC236}">
                <a16:creationId xmlns:a16="http://schemas.microsoft.com/office/drawing/2014/main" id="{D1BF480F-3E30-3EF3-F0BE-6E0CCB668FF3}"/>
              </a:ext>
            </a:extLst>
          </p:cNvPr>
          <p:cNvGrpSpPr/>
          <p:nvPr/>
        </p:nvGrpSpPr>
        <p:grpSpPr>
          <a:xfrm>
            <a:off x="8557904" y="4965380"/>
            <a:ext cx="1550267" cy="1317303"/>
            <a:chOff x="6011399" y="4855856"/>
            <a:chExt cx="1550267" cy="1317303"/>
          </a:xfrm>
        </p:grpSpPr>
        <p:sp>
          <p:nvSpPr>
            <p:cNvPr id="43" name="TextBox 42">
              <a:extLst>
                <a:ext uri="{FF2B5EF4-FFF2-40B4-BE49-F238E27FC236}">
                  <a16:creationId xmlns:a16="http://schemas.microsoft.com/office/drawing/2014/main" id="{B864F675-3387-1324-6EE6-9EABD687D1E2}"/>
                </a:ext>
              </a:extLst>
            </p:cNvPr>
            <p:cNvSpPr txBox="1"/>
            <p:nvPr/>
          </p:nvSpPr>
          <p:spPr>
            <a:xfrm>
              <a:off x="6011399" y="4855856"/>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SHA-3</a:t>
              </a:r>
              <a:endParaRPr lang="ko-KR" altLang="en-US" sz="1400" b="1"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F915DDDE-86BA-59AA-A18A-E216258C8913}"/>
                </a:ext>
              </a:extLst>
            </p:cNvPr>
            <p:cNvSpPr txBox="1"/>
            <p:nvPr/>
          </p:nvSpPr>
          <p:spPr>
            <a:xfrm>
              <a:off x="6011399" y="5111330"/>
              <a:ext cx="1550267" cy="1061829"/>
            </a:xfrm>
            <a:prstGeom prst="rect">
              <a:avLst/>
            </a:prstGeom>
            <a:noFill/>
          </p:spPr>
          <p:txBody>
            <a:bodyPr wrap="square" rtlCol="0">
              <a:spAutoFit/>
            </a:bodyPr>
            <a:lstStyle/>
            <a:p>
              <a:pPr algn="ctr"/>
              <a:r>
                <a:rPr lang="en-US" altLang="ko-KR" sz="1050" dirty="0">
                  <a:solidFill>
                    <a:schemeClr val="tx1">
                      <a:lumMod val="75000"/>
                      <a:lumOff val="25000"/>
                    </a:schemeClr>
                  </a:solidFill>
                  <a:cs typeface="Arial" pitchFamily="34" charset="0"/>
                </a:rPr>
                <a:t>NIST defines a new hashing standard additional to SHA-2</a:t>
              </a:r>
            </a:p>
            <a:p>
              <a:pPr algn="ctr"/>
              <a:endParaRPr lang="en-US" altLang="ko-KR" sz="1050" dirty="0">
                <a:solidFill>
                  <a:schemeClr val="tx1">
                    <a:lumMod val="75000"/>
                    <a:lumOff val="25000"/>
                  </a:schemeClr>
                </a:solidFill>
                <a:cs typeface="Arial" pitchFamily="34" charset="0"/>
              </a:endParaRPr>
            </a:p>
            <a:p>
              <a:pPr algn="ctr"/>
              <a:r>
                <a:rPr lang="en-US" altLang="ko-KR" sz="1050" dirty="0">
                  <a:solidFill>
                    <a:schemeClr val="tx1">
                      <a:lumMod val="75000"/>
                      <a:lumOff val="25000"/>
                    </a:schemeClr>
                  </a:solidFill>
                  <a:cs typeface="Arial" pitchFamily="34" charset="0"/>
                </a:rPr>
                <a:t>SHA-3 is an instance of </a:t>
              </a:r>
              <a:r>
                <a:rPr lang="en-US" altLang="ko-KR" sz="1050" cap="small" dirty="0">
                  <a:solidFill>
                    <a:schemeClr val="tx1">
                      <a:lumMod val="75000"/>
                      <a:lumOff val="25000"/>
                    </a:schemeClr>
                  </a:solidFill>
                  <a:cs typeface="Arial" pitchFamily="34" charset="0"/>
                </a:rPr>
                <a:t>Keccak</a:t>
              </a:r>
              <a:endParaRPr lang="ko-KR" altLang="en-US" sz="1050" dirty="0">
                <a:solidFill>
                  <a:schemeClr val="tx1">
                    <a:lumMod val="75000"/>
                    <a:lumOff val="25000"/>
                  </a:schemeClr>
                </a:solidFill>
                <a:cs typeface="Arial" pitchFamily="34" charset="0"/>
              </a:endParaRPr>
            </a:p>
          </p:txBody>
        </p:sp>
      </p:grpSp>
      <p:cxnSp>
        <p:nvCxnSpPr>
          <p:cNvPr id="45" name="Straight Arrow Connector 158">
            <a:extLst>
              <a:ext uri="{FF2B5EF4-FFF2-40B4-BE49-F238E27FC236}">
                <a16:creationId xmlns:a16="http://schemas.microsoft.com/office/drawing/2014/main" id="{3C149587-F697-7446-A499-AFEFC829394D}"/>
              </a:ext>
            </a:extLst>
          </p:cNvPr>
          <p:cNvCxnSpPr>
            <a:cxnSpLocks/>
          </p:cNvCxnSpPr>
          <p:nvPr/>
        </p:nvCxnSpPr>
        <p:spPr>
          <a:xfrm flipH="1" flipV="1">
            <a:off x="9331893" y="2941709"/>
            <a:ext cx="2288" cy="13716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91DF88D-2B63-4706-F4C9-5BB0D60B2CE9}"/>
              </a:ext>
            </a:extLst>
          </p:cNvPr>
          <p:cNvSpPr txBox="1"/>
          <p:nvPr/>
        </p:nvSpPr>
        <p:spPr>
          <a:xfrm>
            <a:off x="10166755" y="1978241"/>
            <a:ext cx="1082499" cy="400110"/>
          </a:xfrm>
          <a:prstGeom prst="rect">
            <a:avLst/>
          </a:prstGeom>
          <a:noFill/>
        </p:spPr>
        <p:txBody>
          <a:bodyPr wrap="square" rtlCol="0" anchor="ctr">
            <a:spAutoFit/>
          </a:bodyPr>
          <a:lstStyle/>
          <a:p>
            <a:pPr algn="ctr"/>
            <a:r>
              <a:rPr lang="en-US" altLang="ko-KR" sz="2000" b="1" dirty="0">
                <a:solidFill>
                  <a:schemeClr val="tx1">
                    <a:lumMod val="75000"/>
                    <a:lumOff val="25000"/>
                  </a:schemeClr>
                </a:solidFill>
                <a:cs typeface="Arial" pitchFamily="34" charset="0"/>
              </a:rPr>
              <a:t>Future</a:t>
            </a:r>
            <a:endParaRPr lang="ko-KR" altLang="en-US" sz="2000"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30E4B342-7499-0193-0AA6-FC2446896E81}"/>
              </a:ext>
            </a:extLst>
          </p:cNvPr>
          <p:cNvSpPr txBox="1"/>
          <p:nvPr/>
        </p:nvSpPr>
        <p:spPr>
          <a:xfrm>
            <a:off x="8866698"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2015</a:t>
            </a:r>
            <a:endParaRPr lang="ko-KR" altLang="en-US" sz="20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0FBB72D9-51B0-D785-4B25-310C281B4843}"/>
              </a:ext>
            </a:extLst>
          </p:cNvPr>
          <p:cNvSpPr txBox="1"/>
          <p:nvPr/>
        </p:nvSpPr>
        <p:spPr>
          <a:xfrm>
            <a:off x="7197146"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2012</a:t>
            </a:r>
            <a:endParaRPr lang="ko-KR" altLang="en-US" sz="2000" b="1" dirty="0">
              <a:solidFill>
                <a:schemeClr val="tx1">
                  <a:lumMod val="65000"/>
                  <a:lumOff val="35000"/>
                </a:schemeClr>
              </a:solidFill>
              <a:cs typeface="Arial" pitchFamily="34" charset="0"/>
            </a:endParaRPr>
          </a:p>
        </p:txBody>
      </p:sp>
      <p:sp>
        <p:nvSpPr>
          <p:cNvPr id="49" name="TextBox 48">
            <a:extLst>
              <a:ext uri="{FF2B5EF4-FFF2-40B4-BE49-F238E27FC236}">
                <a16:creationId xmlns:a16="http://schemas.microsoft.com/office/drawing/2014/main" id="{50FFE267-AC93-033B-87FD-85ADB96C5C85}"/>
              </a:ext>
            </a:extLst>
          </p:cNvPr>
          <p:cNvSpPr txBox="1"/>
          <p:nvPr/>
        </p:nvSpPr>
        <p:spPr>
          <a:xfrm>
            <a:off x="5514727"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2006</a:t>
            </a:r>
            <a:endParaRPr lang="ko-KR" altLang="en-US" sz="2000" b="1" dirty="0">
              <a:solidFill>
                <a:schemeClr val="tx1">
                  <a:lumMod val="65000"/>
                  <a:lumOff val="35000"/>
                </a:schemeClr>
              </a:solidFill>
              <a:cs typeface="Arial" pitchFamily="34" charset="0"/>
            </a:endParaRPr>
          </a:p>
        </p:txBody>
      </p:sp>
      <p:sp>
        <p:nvSpPr>
          <p:cNvPr id="50" name="TextBox 49">
            <a:extLst>
              <a:ext uri="{FF2B5EF4-FFF2-40B4-BE49-F238E27FC236}">
                <a16:creationId xmlns:a16="http://schemas.microsoft.com/office/drawing/2014/main" id="{24CF43DD-E773-7AB4-E12B-690B4EC89061}"/>
              </a:ext>
            </a:extLst>
          </p:cNvPr>
          <p:cNvSpPr txBox="1"/>
          <p:nvPr/>
        </p:nvSpPr>
        <p:spPr>
          <a:xfrm>
            <a:off x="3832306"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2001</a:t>
            </a:r>
            <a:endParaRPr lang="ko-KR" altLang="en-US" sz="2000" b="1" dirty="0">
              <a:solidFill>
                <a:schemeClr val="tx1">
                  <a:lumMod val="65000"/>
                  <a:lumOff val="35000"/>
                </a:schemeClr>
              </a:solidFill>
              <a:cs typeface="Arial" pitchFamily="34" charset="0"/>
            </a:endParaRPr>
          </a:p>
        </p:txBody>
      </p:sp>
      <p:sp>
        <p:nvSpPr>
          <p:cNvPr id="51" name="TextBox 50">
            <a:extLst>
              <a:ext uri="{FF2B5EF4-FFF2-40B4-BE49-F238E27FC236}">
                <a16:creationId xmlns:a16="http://schemas.microsoft.com/office/drawing/2014/main" id="{ACD708D1-18C3-631B-6E32-2D4F2E4E9469}"/>
              </a:ext>
            </a:extLst>
          </p:cNvPr>
          <p:cNvSpPr txBox="1"/>
          <p:nvPr/>
        </p:nvSpPr>
        <p:spPr>
          <a:xfrm>
            <a:off x="2343062"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1995</a:t>
            </a:r>
            <a:endParaRPr lang="ko-KR" altLang="en-US" sz="2000" b="1" dirty="0">
              <a:solidFill>
                <a:schemeClr val="tx1">
                  <a:lumMod val="65000"/>
                  <a:lumOff val="35000"/>
                </a:schemeClr>
              </a:solidFill>
              <a:cs typeface="Arial" pitchFamily="34" charset="0"/>
            </a:endParaRPr>
          </a:p>
        </p:txBody>
      </p:sp>
      <p:sp>
        <p:nvSpPr>
          <p:cNvPr id="52" name="Rectangle 7">
            <a:extLst>
              <a:ext uri="{FF2B5EF4-FFF2-40B4-BE49-F238E27FC236}">
                <a16:creationId xmlns:a16="http://schemas.microsoft.com/office/drawing/2014/main" id="{CB1A0314-CEFC-4CA4-5C7F-F912726D85A1}"/>
              </a:ext>
            </a:extLst>
          </p:cNvPr>
          <p:cNvSpPr/>
          <p:nvPr/>
        </p:nvSpPr>
        <p:spPr>
          <a:xfrm>
            <a:off x="5842659" y="4396940"/>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6" name="Block Arc 25">
            <a:extLst>
              <a:ext uri="{FF2B5EF4-FFF2-40B4-BE49-F238E27FC236}">
                <a16:creationId xmlns:a16="http://schemas.microsoft.com/office/drawing/2014/main" id="{F2F16D9B-D4BE-E51A-ECE0-AE1BD709173D}"/>
              </a:ext>
            </a:extLst>
          </p:cNvPr>
          <p:cNvSpPr/>
          <p:nvPr/>
        </p:nvSpPr>
        <p:spPr>
          <a:xfrm>
            <a:off x="4175948" y="3389859"/>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58" name="Oval 113">
            <a:extLst>
              <a:ext uri="{FF2B5EF4-FFF2-40B4-BE49-F238E27FC236}">
                <a16:creationId xmlns:a16="http://schemas.microsoft.com/office/drawing/2014/main" id="{FEC3FD5C-1C7F-E99D-480B-0C8C3648EF03}"/>
              </a:ext>
            </a:extLst>
          </p:cNvPr>
          <p:cNvSpPr/>
          <p:nvPr/>
        </p:nvSpPr>
        <p:spPr>
          <a:xfrm>
            <a:off x="1145574" y="3235606"/>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59" name="Group 5">
            <a:extLst>
              <a:ext uri="{FF2B5EF4-FFF2-40B4-BE49-F238E27FC236}">
                <a16:creationId xmlns:a16="http://schemas.microsoft.com/office/drawing/2014/main" id="{DDE71F65-322B-64E6-9C15-F2192E50164F}"/>
              </a:ext>
            </a:extLst>
          </p:cNvPr>
          <p:cNvGrpSpPr/>
          <p:nvPr/>
        </p:nvGrpSpPr>
        <p:grpSpPr>
          <a:xfrm>
            <a:off x="712442" y="3962463"/>
            <a:ext cx="1550267" cy="1155720"/>
            <a:chOff x="2676933" y="3348115"/>
            <a:chExt cx="1550267" cy="1155720"/>
          </a:xfrm>
        </p:grpSpPr>
        <p:sp>
          <p:nvSpPr>
            <p:cNvPr id="60" name="TextBox 59">
              <a:extLst>
                <a:ext uri="{FF2B5EF4-FFF2-40B4-BE49-F238E27FC236}">
                  <a16:creationId xmlns:a16="http://schemas.microsoft.com/office/drawing/2014/main" id="{47F082D1-91B7-6811-4602-279E127D38EE}"/>
                </a:ext>
              </a:extLst>
            </p:cNvPr>
            <p:cNvSpPr txBox="1"/>
            <p:nvPr/>
          </p:nvSpPr>
          <p:spPr>
            <a:xfrm>
              <a:off x="2676933" y="3348115"/>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SHA-0</a:t>
              </a:r>
              <a:endParaRPr lang="ko-KR" altLang="en-US" sz="1400" b="1"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7D985A64-07CD-427D-9B11-C9BD25FA1A91}"/>
                </a:ext>
              </a:extLst>
            </p:cNvPr>
            <p:cNvSpPr txBox="1"/>
            <p:nvPr/>
          </p:nvSpPr>
          <p:spPr>
            <a:xfrm>
              <a:off x="2676933" y="3603589"/>
              <a:ext cx="1550267" cy="900246"/>
            </a:xfrm>
            <a:prstGeom prst="rect">
              <a:avLst/>
            </a:prstGeom>
            <a:noFill/>
          </p:spPr>
          <p:txBody>
            <a:bodyPr wrap="square" rtlCol="0">
              <a:spAutoFit/>
            </a:bodyPr>
            <a:lstStyle/>
            <a:p>
              <a:pPr algn="ctr"/>
              <a:r>
                <a:rPr lang="en-US" altLang="ko-KR" sz="1050" dirty="0">
                  <a:solidFill>
                    <a:schemeClr val="tx1">
                      <a:lumMod val="75000"/>
                      <a:lumOff val="25000"/>
                    </a:schemeClr>
                  </a:solidFill>
                  <a:cs typeface="Arial" pitchFamily="34" charset="0"/>
                </a:rPr>
                <a:t>NSA</a:t>
              </a:r>
            </a:p>
            <a:p>
              <a:pPr algn="ctr"/>
              <a:endParaRPr lang="en-US" altLang="ko-KR" sz="1050" dirty="0">
                <a:solidFill>
                  <a:schemeClr val="tx1">
                    <a:lumMod val="75000"/>
                    <a:lumOff val="25000"/>
                  </a:schemeClr>
                </a:solidFill>
                <a:cs typeface="Arial" pitchFamily="34" charset="0"/>
              </a:endParaRPr>
            </a:p>
            <a:p>
              <a:pPr algn="ctr"/>
              <a:r>
                <a:rPr lang="en-US" altLang="ko-KR" sz="1050" dirty="0">
                  <a:solidFill>
                    <a:schemeClr val="tx1">
                      <a:lumMod val="75000"/>
                      <a:lumOff val="25000"/>
                    </a:schemeClr>
                  </a:solidFill>
                  <a:cs typeface="Arial" pitchFamily="34" charset="0"/>
                </a:rPr>
                <a:t>Digest of 160 bits</a:t>
              </a:r>
            </a:p>
            <a:p>
              <a:pPr algn="ctr"/>
              <a:endParaRPr lang="en-US" altLang="ko-KR" sz="1050" dirty="0">
                <a:solidFill>
                  <a:schemeClr val="tx1">
                    <a:lumMod val="75000"/>
                    <a:lumOff val="25000"/>
                  </a:schemeClr>
                </a:solidFill>
                <a:cs typeface="Arial" pitchFamily="34" charset="0"/>
              </a:endParaRPr>
            </a:p>
            <a:p>
              <a:pPr algn="ctr"/>
              <a:r>
                <a:rPr lang="en-US" altLang="ko-KR" sz="1050" dirty="0">
                  <a:solidFill>
                    <a:schemeClr val="tx1">
                      <a:lumMod val="75000"/>
                      <a:lumOff val="25000"/>
                    </a:schemeClr>
                  </a:solidFill>
                  <a:cs typeface="Arial" pitchFamily="34" charset="0"/>
                </a:rPr>
                <a:t>Collisions found</a:t>
              </a:r>
              <a:endParaRPr lang="ko-KR" altLang="en-US" sz="1050" dirty="0">
                <a:solidFill>
                  <a:schemeClr val="tx1">
                    <a:lumMod val="75000"/>
                    <a:lumOff val="25000"/>
                  </a:schemeClr>
                </a:solidFill>
                <a:cs typeface="Arial" pitchFamily="34" charset="0"/>
              </a:endParaRPr>
            </a:p>
          </p:txBody>
        </p:sp>
      </p:grpSp>
      <p:cxnSp>
        <p:nvCxnSpPr>
          <p:cNvPr id="62" name="Straight Arrow Connector 115">
            <a:extLst>
              <a:ext uri="{FF2B5EF4-FFF2-40B4-BE49-F238E27FC236}">
                <a16:creationId xmlns:a16="http://schemas.microsoft.com/office/drawing/2014/main" id="{ADD9008E-D10D-CBB5-F5D7-BC5D2AE031F5}"/>
              </a:ext>
            </a:extLst>
          </p:cNvPr>
          <p:cNvCxnSpPr>
            <a:cxnSpLocks/>
          </p:cNvCxnSpPr>
          <p:nvPr/>
        </p:nvCxnSpPr>
        <p:spPr>
          <a:xfrm flipV="1">
            <a:off x="1487574" y="2941709"/>
            <a:ext cx="0" cy="293898"/>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1D836DE-3B99-60FA-7D6A-5793DF9E11DA}"/>
              </a:ext>
            </a:extLst>
          </p:cNvPr>
          <p:cNvSpPr txBox="1"/>
          <p:nvPr/>
        </p:nvSpPr>
        <p:spPr>
          <a:xfrm>
            <a:off x="1041180"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1993</a:t>
            </a:r>
            <a:endParaRPr lang="ko-KR" altLang="en-US" sz="2000" b="1" dirty="0">
              <a:solidFill>
                <a:schemeClr val="tx1">
                  <a:lumMod val="65000"/>
                  <a:lumOff val="35000"/>
                </a:schemeClr>
              </a:solidFill>
              <a:cs typeface="Arial" pitchFamily="34" charset="0"/>
            </a:endParaRPr>
          </a:p>
        </p:txBody>
      </p:sp>
      <p:sp>
        <p:nvSpPr>
          <p:cNvPr id="64" name="Rectangle 9">
            <a:extLst>
              <a:ext uri="{FF2B5EF4-FFF2-40B4-BE49-F238E27FC236}">
                <a16:creationId xmlns:a16="http://schemas.microsoft.com/office/drawing/2014/main" id="{67D162ED-D8EA-9571-E51C-92F6069E0C37}"/>
              </a:ext>
            </a:extLst>
          </p:cNvPr>
          <p:cNvSpPr/>
          <p:nvPr/>
        </p:nvSpPr>
        <p:spPr>
          <a:xfrm>
            <a:off x="1297545" y="3398104"/>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5" name="Rounded Rectangle 25">
            <a:extLst>
              <a:ext uri="{FF2B5EF4-FFF2-40B4-BE49-F238E27FC236}">
                <a16:creationId xmlns:a16="http://schemas.microsoft.com/office/drawing/2014/main" id="{1E431AD1-BCD3-9ABE-B2C5-095DF3F26A50}"/>
              </a:ext>
            </a:extLst>
          </p:cNvPr>
          <p:cNvSpPr/>
          <p:nvPr/>
        </p:nvSpPr>
        <p:spPr>
          <a:xfrm>
            <a:off x="2640320" y="4438020"/>
            <a:ext cx="338160" cy="284999"/>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7" name="Graphic 66" descr="Trophy with solid fill">
            <a:extLst>
              <a:ext uri="{FF2B5EF4-FFF2-40B4-BE49-F238E27FC236}">
                <a16:creationId xmlns:a16="http://schemas.microsoft.com/office/drawing/2014/main" id="{3A858C29-651C-E27C-0033-423B3C5BD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6786" y="3366157"/>
            <a:ext cx="422898" cy="422898"/>
          </a:xfrm>
          <a:prstGeom prst="rect">
            <a:avLst/>
          </a:prstGeom>
        </p:spPr>
      </p:pic>
      <p:pic>
        <p:nvPicPr>
          <p:cNvPr id="69" name="Graphic 68" descr="Route (Two Pins With A Path) outline">
            <a:extLst>
              <a:ext uri="{FF2B5EF4-FFF2-40B4-BE49-F238E27FC236}">
                <a16:creationId xmlns:a16="http://schemas.microsoft.com/office/drawing/2014/main" id="{A50E87E7-1DB7-8B30-E0CC-B8615E4824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5625" y="4321835"/>
            <a:ext cx="524321" cy="524321"/>
          </a:xfrm>
          <a:prstGeom prst="rect">
            <a:avLst/>
          </a:prstGeom>
        </p:spPr>
      </p:pic>
      <p:pic>
        <p:nvPicPr>
          <p:cNvPr id="71" name="Graphic 70" descr="Artificial Intelligence with solid fill">
            <a:extLst>
              <a:ext uri="{FF2B5EF4-FFF2-40B4-BE49-F238E27FC236}">
                <a16:creationId xmlns:a16="http://schemas.microsoft.com/office/drawing/2014/main" id="{DB3692D5-42F4-17B0-C725-3BA4C6F579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96555" y="3369823"/>
            <a:ext cx="422898" cy="422898"/>
          </a:xfrm>
          <a:prstGeom prst="rect">
            <a:avLst/>
          </a:prstGeom>
        </p:spPr>
      </p:pic>
      <p:sp>
        <p:nvSpPr>
          <p:cNvPr id="74" name="Slide Number Placeholder 42">
            <a:extLst>
              <a:ext uri="{FF2B5EF4-FFF2-40B4-BE49-F238E27FC236}">
                <a16:creationId xmlns:a16="http://schemas.microsoft.com/office/drawing/2014/main" id="{BF0811F0-E21A-20F2-2802-4581A86EB0A0}"/>
              </a:ext>
            </a:extLst>
          </p:cNvPr>
          <p:cNvSpPr>
            <a:spLocks noGrp="1"/>
          </p:cNvSpPr>
          <p:nvPr>
            <p:ph type="sldNum" sz="quarter" idx="12"/>
          </p:nvPr>
        </p:nvSpPr>
        <p:spPr>
          <a:xfrm>
            <a:off x="11610261" y="6330968"/>
            <a:ext cx="411004" cy="292554"/>
          </a:xfrm>
        </p:spPr>
        <p:txBody>
          <a:bodyPr/>
          <a:lstStyle/>
          <a:p>
            <a:fld id="{62A42E78-4FE3-4E16-9FB9-64A349BFE3FC}" type="slidenum">
              <a:rPr lang="en-US" smtClean="0"/>
              <a:pPr/>
              <a:t>44</a:t>
            </a:fld>
            <a:endParaRPr lang="en-US" dirty="0"/>
          </a:p>
        </p:txBody>
      </p:sp>
      <p:sp>
        <p:nvSpPr>
          <p:cNvPr id="75" name="Left Brace 74">
            <a:extLst>
              <a:ext uri="{FF2B5EF4-FFF2-40B4-BE49-F238E27FC236}">
                <a16:creationId xmlns:a16="http://schemas.microsoft.com/office/drawing/2014/main" id="{6314E5A0-E399-72EB-B440-39E4F898B36E}"/>
              </a:ext>
            </a:extLst>
          </p:cNvPr>
          <p:cNvSpPr/>
          <p:nvPr/>
        </p:nvSpPr>
        <p:spPr>
          <a:xfrm rot="5400000">
            <a:off x="2158720" y="861858"/>
            <a:ext cx="209247" cy="2024790"/>
          </a:xfrm>
          <a:prstGeom prst="leftBrace">
            <a:avLst>
              <a:gd name="adj1" fmla="val 105728"/>
              <a:gd name="adj2" fmla="val 50000"/>
            </a:avLst>
          </a:prstGeom>
          <a:ln w="22225">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2A240C59-02DF-6A59-0C11-1E5BECB3BE1E}"/>
              </a:ext>
            </a:extLst>
          </p:cNvPr>
          <p:cNvSpPr txBox="1"/>
          <p:nvPr/>
        </p:nvSpPr>
        <p:spPr>
          <a:xfrm>
            <a:off x="1494288" y="1467421"/>
            <a:ext cx="1550267" cy="307777"/>
          </a:xfrm>
          <a:prstGeom prst="rect">
            <a:avLst/>
          </a:prstGeom>
          <a:noFill/>
        </p:spPr>
        <p:txBody>
          <a:bodyPr wrap="square" rtlCol="0" anchor="ctr">
            <a:spAutoFit/>
          </a:bodyPr>
          <a:lstStyle/>
          <a:p>
            <a:pPr algn="ctr"/>
            <a:r>
              <a:rPr lang="en-US" altLang="ko-KR" sz="1400" dirty="0">
                <a:solidFill>
                  <a:srgbClr val="C00000"/>
                </a:solidFill>
                <a:cs typeface="Arial" pitchFamily="34" charset="0"/>
              </a:rPr>
              <a:t>disqualified</a:t>
            </a:r>
            <a:endParaRPr lang="ko-KR" altLang="en-US" sz="1400" dirty="0">
              <a:solidFill>
                <a:srgbClr val="C00000"/>
              </a:solidFill>
              <a:cs typeface="Arial" pitchFamily="34" charset="0"/>
            </a:endParaRPr>
          </a:p>
        </p:txBody>
      </p:sp>
    </p:spTree>
    <p:extLst>
      <p:ext uri="{BB962C8B-B14F-4D97-AF65-F5344CB8AC3E}">
        <p14:creationId xmlns:p14="http://schemas.microsoft.com/office/powerpoint/2010/main" val="660036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0B10-1E78-42AD-B41B-13C0928212FA}"/>
              </a:ext>
            </a:extLst>
          </p:cNvPr>
          <p:cNvSpPr>
            <a:spLocks noGrp="1"/>
          </p:cNvSpPr>
          <p:nvPr>
            <p:ph type="title"/>
          </p:nvPr>
        </p:nvSpPr>
        <p:spPr/>
        <p:txBody>
          <a:bodyPr/>
          <a:lstStyle/>
          <a:p>
            <a:r>
              <a:rPr lang="en-US" sz="3200" dirty="0"/>
              <a:t>Solutions travaux pratiques</a:t>
            </a:r>
            <a:endParaRPr lang="en-US" sz="3200" b="0" dirty="0"/>
          </a:p>
        </p:txBody>
      </p:sp>
      <p:sp>
        <p:nvSpPr>
          <p:cNvPr id="4" name="Picture Placeholder 3">
            <a:extLst>
              <a:ext uri="{FF2B5EF4-FFF2-40B4-BE49-F238E27FC236}">
                <a16:creationId xmlns:a16="http://schemas.microsoft.com/office/drawing/2014/main" id="{DB8C5A2E-2DDD-7E8D-0DB2-4CB72541D4D8}"/>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684976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28C08C-8EB8-B3E1-B003-EE8959E5DBC4}"/>
              </a:ext>
            </a:extLst>
          </p:cNvPr>
          <p:cNvSpPr>
            <a:spLocks noGrp="1"/>
          </p:cNvSpPr>
          <p:nvPr>
            <p:ph idx="1"/>
          </p:nvPr>
        </p:nvSpPr>
        <p:spPr/>
        <p:txBody>
          <a:bodyPr/>
          <a:lstStyle/>
          <a:p>
            <a:r>
              <a:rPr lang="fr-FR" dirty="0"/>
              <a:t>Chiffrer le message « TESTONS CE PROGRAMME POUR VOIR S’IL FONCTIONNE BIEN », avec la clé secrète 19</a:t>
            </a:r>
          </a:p>
          <a:p>
            <a:pPr lvl="1"/>
            <a:r>
              <a:rPr lang="fr-FR" sz="1800" dirty="0"/>
              <a:t>Solution : </a:t>
            </a:r>
            <a:r>
              <a:rPr lang="en-US" b="0" i="0" dirty="0">
                <a:solidFill>
                  <a:srgbClr val="000000"/>
                </a:solidFill>
                <a:effectLst/>
                <a:latin typeface="Lucida Console" panose="020B0609040504020204" pitchFamily="49" charset="0"/>
              </a:rPr>
              <a:t>MXLMHGL VX IKHZKTFFX IHNK OHBK L’BE YHGVMBHGGX UBXG</a:t>
            </a:r>
            <a:endParaRPr lang="fr-FR" sz="2400" dirty="0"/>
          </a:p>
          <a:p>
            <a:endParaRPr lang="fr-FR" dirty="0"/>
          </a:p>
          <a:p>
            <a:r>
              <a:rPr lang="fr-FR" dirty="0"/>
              <a:t>Déchiffrer le message « WDZI ZIOZIYP GZ KMJA V ZXMDO ZI AMVIXVDN » qui a été chiffré avec la clé de chiffrement 21.</a:t>
            </a:r>
          </a:p>
          <a:p>
            <a:pPr lvl="1"/>
            <a:r>
              <a:rPr lang="fr-FR" sz="1800" dirty="0"/>
              <a:t>Solution </a:t>
            </a:r>
            <a:r>
              <a:rPr lang="fr-FR" sz="2400" dirty="0"/>
              <a:t>: </a:t>
            </a:r>
            <a:r>
              <a:rPr lang="en-US" b="0" i="0" dirty="0">
                <a:solidFill>
                  <a:srgbClr val="000000"/>
                </a:solidFill>
                <a:effectLst/>
                <a:latin typeface="Lucida Console" panose="020B0609040504020204" pitchFamily="49" charset="0"/>
              </a:rPr>
              <a:t>BIEN ENTENDU LE PROF A ECRIT EN FRANCAIS</a:t>
            </a:r>
            <a:r>
              <a:rPr lang="fr-FR" sz="2400" dirty="0"/>
              <a:t> </a:t>
            </a:r>
            <a:endParaRPr lang="en-US" sz="1800" dirty="0"/>
          </a:p>
        </p:txBody>
      </p:sp>
      <p:sp>
        <p:nvSpPr>
          <p:cNvPr id="3" name="Title 2">
            <a:extLst>
              <a:ext uri="{FF2B5EF4-FFF2-40B4-BE49-F238E27FC236}">
                <a16:creationId xmlns:a16="http://schemas.microsoft.com/office/drawing/2014/main" id="{313BC1D4-99ED-213C-4436-F7C168AA4FD6}"/>
              </a:ext>
            </a:extLst>
          </p:cNvPr>
          <p:cNvSpPr>
            <a:spLocks noGrp="1"/>
          </p:cNvSpPr>
          <p:nvPr>
            <p:ph type="title"/>
          </p:nvPr>
        </p:nvSpPr>
        <p:spPr/>
        <p:txBody>
          <a:bodyPr/>
          <a:lstStyle/>
          <a:p>
            <a:r>
              <a:rPr lang="en-US" dirty="0"/>
              <a:t>Solution – chiffrement de César</a:t>
            </a:r>
          </a:p>
        </p:txBody>
      </p:sp>
    </p:spTree>
    <p:extLst>
      <p:ext uri="{BB962C8B-B14F-4D97-AF65-F5344CB8AC3E}">
        <p14:creationId xmlns:p14="http://schemas.microsoft.com/office/powerpoint/2010/main" val="1216001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5A8E85-3BBF-6BFD-2B3E-5C3B357B9B13}"/>
              </a:ext>
            </a:extLst>
          </p:cNvPr>
          <p:cNvSpPr>
            <a:spLocks noGrp="1"/>
          </p:cNvSpPr>
          <p:nvPr>
            <p:ph idx="1"/>
          </p:nvPr>
        </p:nvSpPr>
        <p:spPr/>
        <p:txBody>
          <a:bodyPr/>
          <a:lstStyle/>
          <a:p>
            <a:pPr marL="0" indent="0">
              <a:buNone/>
            </a:pPr>
            <a:r>
              <a:rPr lang="en-US" dirty="0"/>
              <a:t>E A  I S  T N R U L O D M P C V Q G  B  F J H Z X Y K W </a:t>
            </a:r>
            <a:r>
              <a:rPr lang="en-US" sz="1800" dirty="0"/>
              <a:t>(langue française)</a:t>
            </a:r>
          </a:p>
          <a:p>
            <a:pPr marL="0" indent="0">
              <a:buNone/>
            </a:pPr>
            <a:r>
              <a:rPr lang="en-US" dirty="0"/>
              <a:t>X C F L M B S K D P Z  T G A  E O R W Q H Y J U I  N  V </a:t>
            </a:r>
            <a:r>
              <a:rPr lang="en-US" sz="1800" dirty="0"/>
              <a:t>(correspondance par occurrences)</a:t>
            </a:r>
            <a:endParaRPr lang="en-US" dirty="0"/>
          </a:p>
          <a:p>
            <a:endParaRPr lang="en-US" dirty="0"/>
          </a:p>
          <a:p>
            <a:r>
              <a:rPr lang="en-US" dirty="0"/>
              <a:t>HX LKFL CSSXX CK AK AFBXTC CEXA TXL CTFXL ZK APDDXRX AX TXSASXZF TCMFB A’XMCFM LKGXS </a:t>
            </a:r>
            <a:r>
              <a:rPr lang="en-US" sz="1800" dirty="0"/>
              <a:t>(message chiffré)</a:t>
            </a:r>
          </a:p>
          <a:p>
            <a:endParaRPr lang="en-US" dirty="0"/>
          </a:p>
          <a:p>
            <a:r>
              <a:rPr lang="en-US" dirty="0"/>
              <a:t>JE SUIS ALLEE AU CINEMA AVEC MES AMIES DU COLLEGE CE MERCREDI MATIN C’ETAIT SUPER </a:t>
            </a:r>
            <a:r>
              <a:rPr lang="en-US" sz="1800" dirty="0"/>
              <a:t>(message </a:t>
            </a:r>
            <a:r>
              <a:rPr lang="en-US" sz="1800" dirty="0" err="1"/>
              <a:t>déchiffré</a:t>
            </a:r>
            <a:r>
              <a:rPr lang="en-US" sz="1800" dirty="0"/>
              <a:t>)</a:t>
            </a:r>
          </a:p>
          <a:p>
            <a:endParaRPr lang="en-US" dirty="0"/>
          </a:p>
          <a:p>
            <a:endParaRPr lang="en-US" dirty="0"/>
          </a:p>
        </p:txBody>
      </p:sp>
      <p:sp>
        <p:nvSpPr>
          <p:cNvPr id="3" name="Title 2">
            <a:extLst>
              <a:ext uri="{FF2B5EF4-FFF2-40B4-BE49-F238E27FC236}">
                <a16:creationId xmlns:a16="http://schemas.microsoft.com/office/drawing/2014/main" id="{26AA8037-5E01-9D16-3F16-BE073D39302D}"/>
              </a:ext>
            </a:extLst>
          </p:cNvPr>
          <p:cNvSpPr>
            <a:spLocks noGrp="1"/>
          </p:cNvSpPr>
          <p:nvPr>
            <p:ph type="title"/>
          </p:nvPr>
        </p:nvSpPr>
        <p:spPr/>
        <p:txBody>
          <a:bodyPr/>
          <a:lstStyle/>
          <a:p>
            <a:r>
              <a:rPr lang="en-US" dirty="0"/>
              <a:t>Solution – </a:t>
            </a:r>
            <a:r>
              <a:rPr lang="en-US" dirty="0" err="1"/>
              <a:t>analyse</a:t>
            </a:r>
            <a:r>
              <a:rPr lang="en-US" dirty="0"/>
              <a:t> </a:t>
            </a:r>
            <a:r>
              <a:rPr lang="en-US" dirty="0" err="1"/>
              <a:t>fréquentielle</a:t>
            </a:r>
            <a:endParaRPr lang="en-US" dirty="0"/>
          </a:p>
        </p:txBody>
      </p:sp>
    </p:spTree>
    <p:extLst>
      <p:ext uri="{BB962C8B-B14F-4D97-AF65-F5344CB8AC3E}">
        <p14:creationId xmlns:p14="http://schemas.microsoft.com/office/powerpoint/2010/main" val="16430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83DC7-CDCE-49DA-BAA3-66FE9ABFBA6E}"/>
              </a:ext>
            </a:extLst>
          </p:cNvPr>
          <p:cNvSpPr>
            <a:spLocks noGrp="1"/>
          </p:cNvSpPr>
          <p:nvPr>
            <p:ph type="title"/>
          </p:nvPr>
        </p:nvSpPr>
        <p:spPr>
          <a:xfrm>
            <a:off x="300037" y="-1"/>
            <a:ext cx="11609159" cy="1304925"/>
          </a:xfrm>
        </p:spPr>
        <p:txBody>
          <a:bodyPr anchor="ctr"/>
          <a:lstStyle/>
          <a:p>
            <a:pPr>
              <a:spcAft>
                <a:spcPct val="0"/>
              </a:spcAft>
            </a:pPr>
            <a:r>
              <a:rPr lang="en-US" dirty="0" err="1">
                <a:latin typeface="Arial" panose="020B0604020202020204" pitchFamily="34" charset="0"/>
              </a:rPr>
              <a:t>Histoire</a:t>
            </a:r>
            <a:r>
              <a:rPr lang="en-US" dirty="0">
                <a:latin typeface="Arial" panose="020B0604020202020204" pitchFamily="34" charset="0"/>
              </a:rPr>
              <a:t> de la cryptologie</a:t>
            </a:r>
          </a:p>
        </p:txBody>
      </p:sp>
      <p:sp>
        <p:nvSpPr>
          <p:cNvPr id="28" name="Slide Number Placeholder 27">
            <a:extLst>
              <a:ext uri="{FF2B5EF4-FFF2-40B4-BE49-F238E27FC236}">
                <a16:creationId xmlns:a16="http://schemas.microsoft.com/office/drawing/2014/main" id="{9D7F06DA-39CD-4139-8332-23ADB4C7DEF6}"/>
              </a:ext>
            </a:extLst>
          </p:cNvPr>
          <p:cNvSpPr>
            <a:spLocks noGrp="1"/>
          </p:cNvSpPr>
          <p:nvPr>
            <p:ph type="sldNum" sz="quarter" idx="12"/>
          </p:nvPr>
        </p:nvSpPr>
        <p:spPr/>
        <p:txBody>
          <a:bodyPr/>
          <a:lstStyle/>
          <a:p>
            <a:fld id="{62A42E78-4FE3-4E16-9FB9-64A349BFE3FC}" type="slidenum">
              <a:rPr lang="en-US" smtClean="0"/>
              <a:pPr/>
              <a:t>5</a:t>
            </a:fld>
            <a:endParaRPr lang="en-US" dirty="0"/>
          </a:p>
        </p:txBody>
      </p:sp>
      <p:sp>
        <p:nvSpPr>
          <p:cNvPr id="9" name="Chevron 2">
            <a:extLst>
              <a:ext uri="{FF2B5EF4-FFF2-40B4-BE49-F238E27FC236}">
                <a16:creationId xmlns:a16="http://schemas.microsoft.com/office/drawing/2014/main" id="{B3FC7DAC-641F-669C-3051-AE1422A41B08}"/>
              </a:ext>
            </a:extLst>
          </p:cNvPr>
          <p:cNvSpPr/>
          <p:nvPr/>
        </p:nvSpPr>
        <p:spPr>
          <a:xfrm>
            <a:off x="1854200" y="3160362"/>
            <a:ext cx="1428225" cy="772664"/>
          </a:xfrm>
          <a:prstGeom prst="chevron">
            <a:avLst>
              <a:gd name="adj" fmla="val 4485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26" name="TextBox 25">
            <a:extLst>
              <a:ext uri="{FF2B5EF4-FFF2-40B4-BE49-F238E27FC236}">
                <a16:creationId xmlns:a16="http://schemas.microsoft.com/office/drawing/2014/main" id="{AC71354C-A4F7-58F0-3F6D-C96D64F0DF68}"/>
              </a:ext>
            </a:extLst>
          </p:cNvPr>
          <p:cNvSpPr txBox="1"/>
          <p:nvPr/>
        </p:nvSpPr>
        <p:spPr>
          <a:xfrm>
            <a:off x="2034543" y="4530151"/>
            <a:ext cx="1012018" cy="246221"/>
          </a:xfrm>
          <a:prstGeom prst="rect">
            <a:avLst/>
          </a:prstGeom>
          <a:noFill/>
        </p:spPr>
        <p:txBody>
          <a:bodyPr wrap="square" tIns="0" bIns="0" rtlCol="0" anchor="ctr">
            <a:spAutoFit/>
          </a:bodyPr>
          <a:lstStyle/>
          <a:p>
            <a:pPr algn="ctr"/>
            <a:r>
              <a:rPr lang="en-US" altLang="ko-KR" sz="1600" b="1" dirty="0">
                <a:solidFill>
                  <a:schemeClr val="accent6"/>
                </a:solidFill>
                <a:cs typeface="Arial" pitchFamily="34" charset="0"/>
              </a:rPr>
              <a:t>- 4000</a:t>
            </a:r>
          </a:p>
        </p:txBody>
      </p:sp>
      <p:cxnSp>
        <p:nvCxnSpPr>
          <p:cNvPr id="27" name="Straight Connector 26">
            <a:extLst>
              <a:ext uri="{FF2B5EF4-FFF2-40B4-BE49-F238E27FC236}">
                <a16:creationId xmlns:a16="http://schemas.microsoft.com/office/drawing/2014/main" id="{0CB44E7F-7568-7BD4-E346-24113D9E499F}"/>
              </a:ext>
            </a:extLst>
          </p:cNvPr>
          <p:cNvCxnSpPr/>
          <p:nvPr/>
        </p:nvCxnSpPr>
        <p:spPr>
          <a:xfrm>
            <a:off x="2540552" y="4075625"/>
            <a:ext cx="0" cy="32235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1AEBEA15-60D5-2FF6-518B-462EC0AD86D4}"/>
              </a:ext>
            </a:extLst>
          </p:cNvPr>
          <p:cNvSpPr txBox="1"/>
          <p:nvPr/>
        </p:nvSpPr>
        <p:spPr>
          <a:xfrm>
            <a:off x="1826788" y="4776372"/>
            <a:ext cx="1483047" cy="461665"/>
          </a:xfrm>
          <a:prstGeom prst="rect">
            <a:avLst/>
          </a:prstGeom>
          <a:noFill/>
        </p:spPr>
        <p:txBody>
          <a:bodyPr wrap="square" rtlCol="0">
            <a:spAutoFit/>
          </a:bodyPr>
          <a:lstStyle/>
          <a:p>
            <a:pPr algn="ctr"/>
            <a:r>
              <a:rPr lang="en-US" altLang="ko-KR" sz="1200" dirty="0" err="1">
                <a:solidFill>
                  <a:schemeClr val="accent6">
                    <a:lumMod val="50000"/>
                  </a:schemeClr>
                </a:solidFill>
                <a:cs typeface="Arial" pitchFamily="34" charset="0"/>
              </a:rPr>
              <a:t>Tombe</a:t>
            </a:r>
            <a:r>
              <a:rPr lang="en-US" altLang="ko-KR" sz="1200" dirty="0">
                <a:solidFill>
                  <a:schemeClr val="accent6">
                    <a:lumMod val="50000"/>
                  </a:schemeClr>
                </a:solidFill>
                <a:cs typeface="Arial" pitchFamily="34" charset="0"/>
              </a:rPr>
              <a:t> </a:t>
            </a:r>
            <a:r>
              <a:rPr lang="en-US" altLang="ko-KR" sz="1200" dirty="0" err="1">
                <a:solidFill>
                  <a:schemeClr val="accent6">
                    <a:lumMod val="50000"/>
                  </a:schemeClr>
                </a:solidFill>
                <a:cs typeface="Arial" pitchFamily="34" charset="0"/>
              </a:rPr>
              <a:t>égyptienne</a:t>
            </a:r>
            <a:r>
              <a:rPr lang="en-US" altLang="ko-KR" sz="1200" dirty="0">
                <a:solidFill>
                  <a:schemeClr val="accent6">
                    <a:lumMod val="50000"/>
                  </a:schemeClr>
                </a:solidFill>
                <a:cs typeface="Arial" pitchFamily="34" charset="0"/>
              </a:rPr>
              <a:t> </a:t>
            </a:r>
          </a:p>
          <a:p>
            <a:pPr algn="ctr"/>
            <a:r>
              <a:rPr lang="en-US" altLang="ko-KR" sz="1200" dirty="0" err="1">
                <a:solidFill>
                  <a:schemeClr val="accent6">
                    <a:lumMod val="50000"/>
                  </a:schemeClr>
                </a:solidFill>
                <a:cs typeface="Arial" pitchFamily="34" charset="0"/>
              </a:rPr>
              <a:t>Hiéroglyphes</a:t>
            </a:r>
            <a:endParaRPr lang="en-US" altLang="ko-KR" sz="1200" dirty="0">
              <a:solidFill>
                <a:schemeClr val="accent6">
                  <a:lumMod val="50000"/>
                </a:schemeClr>
              </a:solidFill>
              <a:cs typeface="Arial" pitchFamily="34" charset="0"/>
            </a:endParaRPr>
          </a:p>
        </p:txBody>
      </p:sp>
      <p:pic>
        <p:nvPicPr>
          <p:cNvPr id="1044" name="Picture 12" descr="Écriture hiéroglyphique égyptienne — Wikipédia">
            <a:extLst>
              <a:ext uri="{FF2B5EF4-FFF2-40B4-BE49-F238E27FC236}">
                <a16:creationId xmlns:a16="http://schemas.microsoft.com/office/drawing/2014/main" id="{0CCB8DAA-D1DF-8F64-47FA-7DDDB56B8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03" y="3313597"/>
            <a:ext cx="560236" cy="4201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28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Effect transition="in" filter="barn(inVertical)">
                                      <p:cBhvr>
                                        <p:cTn id="7" dur="500"/>
                                        <p:tgtEl>
                                          <p:spTgt spid="104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barn(inVertical)">
                                      <p:cBhvr>
                                        <p:cTn id="1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83DC7-CDCE-49DA-BAA3-66FE9ABFBA6E}"/>
              </a:ext>
            </a:extLst>
          </p:cNvPr>
          <p:cNvSpPr>
            <a:spLocks noGrp="1"/>
          </p:cNvSpPr>
          <p:nvPr>
            <p:ph type="title"/>
          </p:nvPr>
        </p:nvSpPr>
        <p:spPr>
          <a:xfrm>
            <a:off x="300037" y="-1"/>
            <a:ext cx="11609159" cy="1304925"/>
          </a:xfrm>
        </p:spPr>
        <p:txBody>
          <a:bodyPr anchor="ctr"/>
          <a:lstStyle/>
          <a:p>
            <a:pPr>
              <a:spcAft>
                <a:spcPct val="0"/>
              </a:spcAft>
            </a:pPr>
            <a:r>
              <a:rPr lang="en-US" dirty="0" err="1">
                <a:latin typeface="Arial" panose="020B0604020202020204" pitchFamily="34" charset="0"/>
              </a:rPr>
              <a:t>Histoire</a:t>
            </a:r>
            <a:r>
              <a:rPr lang="en-US" dirty="0">
                <a:latin typeface="Arial" panose="020B0604020202020204" pitchFamily="34" charset="0"/>
              </a:rPr>
              <a:t> de la cryptologie</a:t>
            </a:r>
          </a:p>
        </p:txBody>
      </p:sp>
      <p:sp>
        <p:nvSpPr>
          <p:cNvPr id="28" name="Slide Number Placeholder 27">
            <a:extLst>
              <a:ext uri="{FF2B5EF4-FFF2-40B4-BE49-F238E27FC236}">
                <a16:creationId xmlns:a16="http://schemas.microsoft.com/office/drawing/2014/main" id="{9D7F06DA-39CD-4139-8332-23ADB4C7DEF6}"/>
              </a:ext>
            </a:extLst>
          </p:cNvPr>
          <p:cNvSpPr>
            <a:spLocks noGrp="1"/>
          </p:cNvSpPr>
          <p:nvPr>
            <p:ph type="sldNum" sz="quarter" idx="12"/>
          </p:nvPr>
        </p:nvSpPr>
        <p:spPr/>
        <p:txBody>
          <a:bodyPr/>
          <a:lstStyle/>
          <a:p>
            <a:fld id="{62A42E78-4FE3-4E16-9FB9-64A349BFE3FC}" type="slidenum">
              <a:rPr lang="en-US" smtClean="0"/>
              <a:pPr/>
              <a:t>6</a:t>
            </a:fld>
            <a:endParaRPr lang="en-US" dirty="0"/>
          </a:p>
        </p:txBody>
      </p:sp>
      <p:grpSp>
        <p:nvGrpSpPr>
          <p:cNvPr id="8" name="Group 7">
            <a:extLst>
              <a:ext uri="{FF2B5EF4-FFF2-40B4-BE49-F238E27FC236}">
                <a16:creationId xmlns:a16="http://schemas.microsoft.com/office/drawing/2014/main" id="{4145B1DE-DF08-BAE9-E89A-FE0D16DDEA48}"/>
              </a:ext>
            </a:extLst>
          </p:cNvPr>
          <p:cNvGrpSpPr/>
          <p:nvPr/>
        </p:nvGrpSpPr>
        <p:grpSpPr>
          <a:xfrm>
            <a:off x="1854200" y="3160362"/>
            <a:ext cx="2648809" cy="772664"/>
            <a:chOff x="541393" y="1558628"/>
            <a:chExt cx="2648809" cy="772664"/>
          </a:xfrm>
        </p:grpSpPr>
        <p:sp>
          <p:nvSpPr>
            <p:cNvPr id="9" name="Chevron 2">
              <a:extLst>
                <a:ext uri="{FF2B5EF4-FFF2-40B4-BE49-F238E27FC236}">
                  <a16:creationId xmlns:a16="http://schemas.microsoft.com/office/drawing/2014/main" id="{B3FC7DAC-641F-669C-3051-AE1422A41B08}"/>
                </a:ext>
              </a:extLst>
            </p:cNvPr>
            <p:cNvSpPr/>
            <p:nvPr/>
          </p:nvSpPr>
          <p:spPr>
            <a:xfrm>
              <a:off x="541393" y="1558628"/>
              <a:ext cx="1428225" cy="772664"/>
            </a:xfrm>
            <a:prstGeom prst="chevron">
              <a:avLst>
                <a:gd name="adj" fmla="val 4485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0" name="Chevron 8">
              <a:extLst>
                <a:ext uri="{FF2B5EF4-FFF2-40B4-BE49-F238E27FC236}">
                  <a16:creationId xmlns:a16="http://schemas.microsoft.com/office/drawing/2014/main" id="{C0F47F05-B0DE-A785-0A9D-AB04B04E36FB}"/>
                </a:ext>
              </a:extLst>
            </p:cNvPr>
            <p:cNvSpPr/>
            <p:nvPr/>
          </p:nvSpPr>
          <p:spPr>
            <a:xfrm>
              <a:off x="1761977" y="1558628"/>
              <a:ext cx="1428225" cy="772664"/>
            </a:xfrm>
            <a:prstGeom prst="chevron">
              <a:avLst>
                <a:gd name="adj" fmla="val 448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sp>
        <p:nvSpPr>
          <p:cNvPr id="25" name="TextBox 24">
            <a:extLst>
              <a:ext uri="{FF2B5EF4-FFF2-40B4-BE49-F238E27FC236}">
                <a16:creationId xmlns:a16="http://schemas.microsoft.com/office/drawing/2014/main" id="{B3B3853B-E62E-25A1-5F02-B5E124CACC5E}"/>
              </a:ext>
            </a:extLst>
          </p:cNvPr>
          <p:cNvSpPr txBox="1"/>
          <p:nvPr/>
        </p:nvSpPr>
        <p:spPr>
          <a:xfrm>
            <a:off x="3152836" y="2501878"/>
            <a:ext cx="1012018" cy="246221"/>
          </a:xfrm>
          <a:prstGeom prst="rect">
            <a:avLst/>
          </a:prstGeom>
          <a:noFill/>
        </p:spPr>
        <p:txBody>
          <a:bodyPr wrap="square" tIns="0" bIns="0" rtlCol="0" anchor="ctr">
            <a:spAutoFit/>
          </a:bodyPr>
          <a:lstStyle/>
          <a:p>
            <a:pPr algn="ctr"/>
            <a:r>
              <a:rPr lang="en-US" altLang="ko-KR" sz="1600" b="1" dirty="0">
                <a:solidFill>
                  <a:schemeClr val="accent5"/>
                </a:solidFill>
                <a:cs typeface="Arial" pitchFamily="34" charset="0"/>
              </a:rPr>
              <a:t>- 58</a:t>
            </a:r>
          </a:p>
        </p:txBody>
      </p:sp>
      <p:cxnSp>
        <p:nvCxnSpPr>
          <p:cNvPr id="29" name="Straight Connector 28">
            <a:extLst>
              <a:ext uri="{FF2B5EF4-FFF2-40B4-BE49-F238E27FC236}">
                <a16:creationId xmlns:a16="http://schemas.microsoft.com/office/drawing/2014/main" id="{F304D18E-E330-AF43-A7A3-4C024E7D4937}"/>
              </a:ext>
            </a:extLst>
          </p:cNvPr>
          <p:cNvCxnSpPr/>
          <p:nvPr/>
        </p:nvCxnSpPr>
        <p:spPr>
          <a:xfrm>
            <a:off x="3708688" y="2770300"/>
            <a:ext cx="0" cy="32235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044" name="Picture 12" descr="Écriture hiéroglyphique égyptienne — Wikipédia">
            <a:extLst>
              <a:ext uri="{FF2B5EF4-FFF2-40B4-BE49-F238E27FC236}">
                <a16:creationId xmlns:a16="http://schemas.microsoft.com/office/drawing/2014/main" id="{0CCB8DAA-D1DF-8F64-47FA-7DDDB56B8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03" y="3313597"/>
            <a:ext cx="560236" cy="4201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46" name="TextBox 1045">
            <a:extLst>
              <a:ext uri="{FF2B5EF4-FFF2-40B4-BE49-F238E27FC236}">
                <a16:creationId xmlns:a16="http://schemas.microsoft.com/office/drawing/2014/main" id="{02B06D3A-6D50-FD04-D840-A64CDE092548}"/>
              </a:ext>
            </a:extLst>
          </p:cNvPr>
          <p:cNvSpPr txBox="1"/>
          <p:nvPr/>
        </p:nvSpPr>
        <p:spPr>
          <a:xfrm>
            <a:off x="2967164" y="1813538"/>
            <a:ext cx="1483047" cy="646331"/>
          </a:xfrm>
          <a:prstGeom prst="rect">
            <a:avLst/>
          </a:prstGeom>
          <a:noFill/>
        </p:spPr>
        <p:txBody>
          <a:bodyPr wrap="square" rtlCol="0">
            <a:spAutoFit/>
          </a:bodyPr>
          <a:lstStyle/>
          <a:p>
            <a:pPr algn="ctr"/>
            <a:r>
              <a:rPr lang="en-US" altLang="ko-KR" sz="1200" dirty="0">
                <a:solidFill>
                  <a:schemeClr val="accent5">
                    <a:lumMod val="50000"/>
                  </a:schemeClr>
                </a:solidFill>
                <a:cs typeface="Arial" pitchFamily="34" charset="0"/>
              </a:rPr>
              <a:t>Chiffre de César</a:t>
            </a:r>
          </a:p>
          <a:p>
            <a:pPr algn="ctr"/>
            <a:r>
              <a:rPr lang="en-US" altLang="ko-KR" sz="1200" dirty="0">
                <a:solidFill>
                  <a:schemeClr val="accent5">
                    <a:lumMod val="50000"/>
                  </a:schemeClr>
                </a:solidFill>
                <a:cs typeface="Arial" pitchFamily="34" charset="0"/>
              </a:rPr>
              <a:t>Chiffrement par substitution</a:t>
            </a:r>
          </a:p>
        </p:txBody>
      </p:sp>
      <p:pic>
        <p:nvPicPr>
          <p:cNvPr id="1047" name="Picture 16" descr="Photo libre de droit de César Cipher Roue banque d'images et plus d'images  libres de droit de Codage et codification - Codage et codification,  Tourniquet - Roulette, Verrouillage des données - iStock">
            <a:extLst>
              <a:ext uri="{FF2B5EF4-FFF2-40B4-BE49-F238E27FC236}">
                <a16:creationId xmlns:a16="http://schemas.microsoft.com/office/drawing/2014/main" id="{659BBAD1-8E8D-E651-CD74-8AA31A269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170" y="3237605"/>
            <a:ext cx="555538" cy="5555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3C034B-487C-19A5-4BD4-80649069B14C}"/>
              </a:ext>
            </a:extLst>
          </p:cNvPr>
          <p:cNvSpPr txBox="1"/>
          <p:nvPr/>
        </p:nvSpPr>
        <p:spPr>
          <a:xfrm>
            <a:off x="2034543" y="4530151"/>
            <a:ext cx="1012018" cy="246221"/>
          </a:xfrm>
          <a:prstGeom prst="rect">
            <a:avLst/>
          </a:prstGeom>
          <a:noFill/>
        </p:spPr>
        <p:txBody>
          <a:bodyPr wrap="square" tIns="0" bIns="0" rtlCol="0" anchor="ctr">
            <a:spAutoFit/>
          </a:bodyPr>
          <a:lstStyle/>
          <a:p>
            <a:pPr algn="ctr"/>
            <a:r>
              <a:rPr lang="en-US" altLang="ko-KR" sz="1600" b="1" dirty="0">
                <a:solidFill>
                  <a:schemeClr val="accent6"/>
                </a:solidFill>
                <a:cs typeface="Arial" pitchFamily="34" charset="0"/>
              </a:rPr>
              <a:t>- 4000</a:t>
            </a:r>
          </a:p>
        </p:txBody>
      </p:sp>
      <p:cxnSp>
        <p:nvCxnSpPr>
          <p:cNvPr id="4" name="Straight Connector 3">
            <a:extLst>
              <a:ext uri="{FF2B5EF4-FFF2-40B4-BE49-F238E27FC236}">
                <a16:creationId xmlns:a16="http://schemas.microsoft.com/office/drawing/2014/main" id="{84818DF5-3A78-2523-5F70-94F3DE3A8397}"/>
              </a:ext>
            </a:extLst>
          </p:cNvPr>
          <p:cNvCxnSpPr/>
          <p:nvPr/>
        </p:nvCxnSpPr>
        <p:spPr>
          <a:xfrm>
            <a:off x="2540552" y="4075625"/>
            <a:ext cx="0" cy="32235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2E28D5C-22A3-3614-B003-DCC721B7CD16}"/>
              </a:ext>
            </a:extLst>
          </p:cNvPr>
          <p:cNvSpPr txBox="1"/>
          <p:nvPr/>
        </p:nvSpPr>
        <p:spPr>
          <a:xfrm>
            <a:off x="1826788" y="4776372"/>
            <a:ext cx="1483047" cy="461665"/>
          </a:xfrm>
          <a:prstGeom prst="rect">
            <a:avLst/>
          </a:prstGeom>
          <a:noFill/>
        </p:spPr>
        <p:txBody>
          <a:bodyPr wrap="square" rtlCol="0">
            <a:spAutoFit/>
          </a:bodyPr>
          <a:lstStyle/>
          <a:p>
            <a:pPr algn="ctr"/>
            <a:r>
              <a:rPr lang="en-US" altLang="ko-KR" sz="1200" dirty="0" err="1">
                <a:solidFill>
                  <a:schemeClr val="accent6">
                    <a:lumMod val="50000"/>
                  </a:schemeClr>
                </a:solidFill>
                <a:cs typeface="Arial" pitchFamily="34" charset="0"/>
              </a:rPr>
              <a:t>Tombe</a:t>
            </a:r>
            <a:r>
              <a:rPr lang="en-US" altLang="ko-KR" sz="1200" dirty="0">
                <a:solidFill>
                  <a:schemeClr val="accent6">
                    <a:lumMod val="50000"/>
                  </a:schemeClr>
                </a:solidFill>
                <a:cs typeface="Arial" pitchFamily="34" charset="0"/>
              </a:rPr>
              <a:t> </a:t>
            </a:r>
            <a:r>
              <a:rPr lang="en-US" altLang="ko-KR" sz="1200" dirty="0" err="1">
                <a:solidFill>
                  <a:schemeClr val="accent6">
                    <a:lumMod val="50000"/>
                  </a:schemeClr>
                </a:solidFill>
                <a:cs typeface="Arial" pitchFamily="34" charset="0"/>
              </a:rPr>
              <a:t>égyptienne</a:t>
            </a:r>
            <a:r>
              <a:rPr lang="en-US" altLang="ko-KR" sz="1200" dirty="0">
                <a:solidFill>
                  <a:schemeClr val="accent6">
                    <a:lumMod val="50000"/>
                  </a:schemeClr>
                </a:solidFill>
                <a:cs typeface="Arial" pitchFamily="34" charset="0"/>
              </a:rPr>
              <a:t> </a:t>
            </a:r>
          </a:p>
          <a:p>
            <a:pPr algn="ctr"/>
            <a:r>
              <a:rPr lang="en-US" altLang="ko-KR" sz="1200" dirty="0" err="1">
                <a:solidFill>
                  <a:schemeClr val="accent6">
                    <a:lumMod val="50000"/>
                  </a:schemeClr>
                </a:solidFill>
                <a:cs typeface="Arial" pitchFamily="34" charset="0"/>
              </a:rPr>
              <a:t>Hiéroglyphes</a:t>
            </a:r>
            <a:endParaRPr lang="en-US" altLang="ko-KR" sz="1200" dirty="0">
              <a:solidFill>
                <a:schemeClr val="accent6">
                  <a:lumMod val="50000"/>
                </a:schemeClr>
              </a:solidFill>
              <a:cs typeface="Arial" pitchFamily="34" charset="0"/>
            </a:endParaRPr>
          </a:p>
        </p:txBody>
      </p:sp>
    </p:spTree>
    <p:extLst>
      <p:ext uri="{BB962C8B-B14F-4D97-AF65-F5344CB8AC3E}">
        <p14:creationId xmlns:p14="http://schemas.microsoft.com/office/powerpoint/2010/main" val="4044398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barn(inVertical)">
                                      <p:cBhvr>
                                        <p:cTn id="7" dur="500"/>
                                        <p:tgtEl>
                                          <p:spTgt spid="1046"/>
                                        </p:tgtEl>
                                      </p:cBhvr>
                                    </p:animEffect>
                                  </p:childTnLst>
                                </p:cTn>
                              </p:par>
                              <p:par>
                                <p:cTn id="8" presetID="16" presetClass="entr" presetSubtype="21" fill="hold" nodeType="withEffect">
                                  <p:stCondLst>
                                    <p:cond delay="0"/>
                                  </p:stCondLst>
                                  <p:childTnLst>
                                    <p:set>
                                      <p:cBhvr>
                                        <p:cTn id="9" dur="1" fill="hold">
                                          <p:stCondLst>
                                            <p:cond delay="0"/>
                                          </p:stCondLst>
                                        </p:cTn>
                                        <p:tgtEl>
                                          <p:spTgt spid="1047"/>
                                        </p:tgtEl>
                                        <p:attrNameLst>
                                          <p:attrName>style.visibility</p:attrName>
                                        </p:attrNameLst>
                                      </p:cBhvr>
                                      <p:to>
                                        <p:strVal val="visible"/>
                                      </p:to>
                                    </p:set>
                                    <p:animEffect transition="in" filter="barn(inVertical)">
                                      <p:cBhvr>
                                        <p:cTn id="10"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4D164A-4EC6-926E-2AC7-A54E0AE330CC}"/>
              </a:ext>
            </a:extLst>
          </p:cNvPr>
          <p:cNvSpPr>
            <a:spLocks noGrp="1"/>
          </p:cNvSpPr>
          <p:nvPr>
            <p:ph type="title"/>
          </p:nvPr>
        </p:nvSpPr>
        <p:spPr/>
        <p:txBody>
          <a:bodyPr/>
          <a:lstStyle/>
          <a:p>
            <a:r>
              <a:rPr lang="en-US" dirty="0"/>
              <a:t>Cryptographie : chiffrement de César</a:t>
            </a:r>
          </a:p>
        </p:txBody>
      </p:sp>
      <p:graphicFrame>
        <p:nvGraphicFramePr>
          <p:cNvPr id="7" name="Table 7">
            <a:extLst>
              <a:ext uri="{FF2B5EF4-FFF2-40B4-BE49-F238E27FC236}">
                <a16:creationId xmlns:a16="http://schemas.microsoft.com/office/drawing/2014/main" id="{6B7FB078-1638-7A4E-A0BD-C741C6D68A06}"/>
              </a:ext>
            </a:extLst>
          </p:cNvPr>
          <p:cNvGraphicFramePr>
            <a:graphicFrameLocks noGrp="1"/>
          </p:cNvGraphicFramePr>
          <p:nvPr/>
        </p:nvGraphicFramePr>
        <p:xfrm>
          <a:off x="1749701" y="3149883"/>
          <a:ext cx="3712149" cy="370840"/>
        </p:xfrm>
        <a:graphic>
          <a:graphicData uri="http://schemas.openxmlformats.org/drawingml/2006/table">
            <a:tbl>
              <a:tblPr firstRow="1" bandRow="1">
                <a:tableStyleId>{5C22544A-7EE6-4342-B048-85BDC9FD1C3A}</a:tableStyleId>
              </a:tblPr>
              <a:tblGrid>
                <a:gridCol w="530307">
                  <a:extLst>
                    <a:ext uri="{9D8B030D-6E8A-4147-A177-3AD203B41FA5}">
                      <a16:colId xmlns:a16="http://schemas.microsoft.com/office/drawing/2014/main" val="1184631190"/>
                    </a:ext>
                  </a:extLst>
                </a:gridCol>
                <a:gridCol w="530307">
                  <a:extLst>
                    <a:ext uri="{9D8B030D-6E8A-4147-A177-3AD203B41FA5}">
                      <a16:colId xmlns:a16="http://schemas.microsoft.com/office/drawing/2014/main" val="1917052900"/>
                    </a:ext>
                  </a:extLst>
                </a:gridCol>
                <a:gridCol w="530307">
                  <a:extLst>
                    <a:ext uri="{9D8B030D-6E8A-4147-A177-3AD203B41FA5}">
                      <a16:colId xmlns:a16="http://schemas.microsoft.com/office/drawing/2014/main" val="3778002732"/>
                    </a:ext>
                  </a:extLst>
                </a:gridCol>
                <a:gridCol w="530307">
                  <a:extLst>
                    <a:ext uri="{9D8B030D-6E8A-4147-A177-3AD203B41FA5}">
                      <a16:colId xmlns:a16="http://schemas.microsoft.com/office/drawing/2014/main" val="2017801728"/>
                    </a:ext>
                  </a:extLst>
                </a:gridCol>
                <a:gridCol w="530307">
                  <a:extLst>
                    <a:ext uri="{9D8B030D-6E8A-4147-A177-3AD203B41FA5}">
                      <a16:colId xmlns:a16="http://schemas.microsoft.com/office/drawing/2014/main" val="2013003630"/>
                    </a:ext>
                  </a:extLst>
                </a:gridCol>
                <a:gridCol w="530307">
                  <a:extLst>
                    <a:ext uri="{9D8B030D-6E8A-4147-A177-3AD203B41FA5}">
                      <a16:colId xmlns:a16="http://schemas.microsoft.com/office/drawing/2014/main" val="1855862771"/>
                    </a:ext>
                  </a:extLst>
                </a:gridCol>
                <a:gridCol w="530307">
                  <a:extLst>
                    <a:ext uri="{9D8B030D-6E8A-4147-A177-3AD203B41FA5}">
                      <a16:colId xmlns:a16="http://schemas.microsoft.com/office/drawing/2014/main" val="1082611564"/>
                    </a:ext>
                  </a:extLst>
                </a:gridCol>
              </a:tblGrid>
              <a:tr h="370840">
                <a:tc>
                  <a:txBody>
                    <a:bodyPr/>
                    <a:lstStyle/>
                    <a:p>
                      <a:pPr algn="ctr"/>
                      <a:r>
                        <a:rPr lang="en-US" dirty="0"/>
                        <a:t>A</a:t>
                      </a:r>
                    </a:p>
                  </a:txBody>
                  <a:tcPr/>
                </a:tc>
                <a:tc>
                  <a:txBody>
                    <a:bodyPr/>
                    <a:lstStyle/>
                    <a:p>
                      <a:pPr algn="ctr"/>
                      <a:r>
                        <a:rPr lang="en-US" dirty="0"/>
                        <a:t>B</a:t>
                      </a:r>
                    </a:p>
                  </a:txBody>
                  <a:tcPr/>
                </a:tc>
                <a:tc>
                  <a:txBody>
                    <a:bodyPr/>
                    <a:lstStyle/>
                    <a:p>
                      <a:pPr algn="ctr"/>
                      <a:r>
                        <a:rPr lang="en-US" dirty="0"/>
                        <a:t>C</a:t>
                      </a:r>
                    </a:p>
                  </a:txBody>
                  <a:tcPr/>
                </a:tc>
                <a:tc>
                  <a:txBody>
                    <a:bodyPr/>
                    <a:lstStyle/>
                    <a:p>
                      <a:pPr algn="ctr"/>
                      <a:r>
                        <a:rPr lang="en-US" dirty="0"/>
                        <a:t>D</a:t>
                      </a:r>
                    </a:p>
                  </a:txBody>
                  <a:tcPr/>
                </a:tc>
                <a:tc>
                  <a:txBody>
                    <a:bodyPr/>
                    <a:lstStyle/>
                    <a:p>
                      <a:pPr algn="ctr"/>
                      <a:r>
                        <a:rPr lang="en-US" dirty="0"/>
                        <a:t>E</a:t>
                      </a:r>
                    </a:p>
                  </a:txBody>
                  <a:tcPr/>
                </a:tc>
                <a:tc>
                  <a:txBody>
                    <a:bodyPr/>
                    <a:lstStyle/>
                    <a:p>
                      <a:pPr algn="ctr"/>
                      <a:r>
                        <a:rPr lang="en-US" dirty="0"/>
                        <a:t>F</a:t>
                      </a:r>
                    </a:p>
                  </a:txBody>
                  <a:tcPr/>
                </a:tc>
                <a:tc>
                  <a:txBody>
                    <a:bodyPr/>
                    <a:lstStyle/>
                    <a:p>
                      <a:pPr algn="ctr"/>
                      <a:r>
                        <a:rPr lang="en-US" dirty="0"/>
                        <a:t>G</a:t>
                      </a:r>
                    </a:p>
                  </a:txBody>
                  <a:tcPr/>
                </a:tc>
                <a:extLst>
                  <a:ext uri="{0D108BD9-81ED-4DB2-BD59-A6C34878D82A}">
                    <a16:rowId xmlns:a16="http://schemas.microsoft.com/office/drawing/2014/main" val="1879535821"/>
                  </a:ext>
                </a:extLst>
              </a:tr>
            </a:tbl>
          </a:graphicData>
        </a:graphic>
      </p:graphicFrame>
      <p:graphicFrame>
        <p:nvGraphicFramePr>
          <p:cNvPr id="8" name="Table 7">
            <a:extLst>
              <a:ext uri="{FF2B5EF4-FFF2-40B4-BE49-F238E27FC236}">
                <a16:creationId xmlns:a16="http://schemas.microsoft.com/office/drawing/2014/main" id="{B22A9AA9-81C3-0C06-7388-6F62EABB0140}"/>
              </a:ext>
            </a:extLst>
          </p:cNvPr>
          <p:cNvGraphicFramePr>
            <a:graphicFrameLocks noGrp="1"/>
          </p:cNvGraphicFramePr>
          <p:nvPr/>
        </p:nvGraphicFramePr>
        <p:xfrm>
          <a:off x="1749701" y="4001891"/>
          <a:ext cx="3712149" cy="370840"/>
        </p:xfrm>
        <a:graphic>
          <a:graphicData uri="http://schemas.openxmlformats.org/drawingml/2006/table">
            <a:tbl>
              <a:tblPr firstRow="1" bandRow="1">
                <a:tableStyleId>{5C22544A-7EE6-4342-B048-85BDC9FD1C3A}</a:tableStyleId>
              </a:tblPr>
              <a:tblGrid>
                <a:gridCol w="530307">
                  <a:extLst>
                    <a:ext uri="{9D8B030D-6E8A-4147-A177-3AD203B41FA5}">
                      <a16:colId xmlns:a16="http://schemas.microsoft.com/office/drawing/2014/main" val="1184631190"/>
                    </a:ext>
                  </a:extLst>
                </a:gridCol>
                <a:gridCol w="530307">
                  <a:extLst>
                    <a:ext uri="{9D8B030D-6E8A-4147-A177-3AD203B41FA5}">
                      <a16:colId xmlns:a16="http://schemas.microsoft.com/office/drawing/2014/main" val="1917052900"/>
                    </a:ext>
                  </a:extLst>
                </a:gridCol>
                <a:gridCol w="530307">
                  <a:extLst>
                    <a:ext uri="{9D8B030D-6E8A-4147-A177-3AD203B41FA5}">
                      <a16:colId xmlns:a16="http://schemas.microsoft.com/office/drawing/2014/main" val="3778002732"/>
                    </a:ext>
                  </a:extLst>
                </a:gridCol>
                <a:gridCol w="530307">
                  <a:extLst>
                    <a:ext uri="{9D8B030D-6E8A-4147-A177-3AD203B41FA5}">
                      <a16:colId xmlns:a16="http://schemas.microsoft.com/office/drawing/2014/main" val="2017801728"/>
                    </a:ext>
                  </a:extLst>
                </a:gridCol>
                <a:gridCol w="530307">
                  <a:extLst>
                    <a:ext uri="{9D8B030D-6E8A-4147-A177-3AD203B41FA5}">
                      <a16:colId xmlns:a16="http://schemas.microsoft.com/office/drawing/2014/main" val="2013003630"/>
                    </a:ext>
                  </a:extLst>
                </a:gridCol>
                <a:gridCol w="530307">
                  <a:extLst>
                    <a:ext uri="{9D8B030D-6E8A-4147-A177-3AD203B41FA5}">
                      <a16:colId xmlns:a16="http://schemas.microsoft.com/office/drawing/2014/main" val="1855862771"/>
                    </a:ext>
                  </a:extLst>
                </a:gridCol>
                <a:gridCol w="530307">
                  <a:extLst>
                    <a:ext uri="{9D8B030D-6E8A-4147-A177-3AD203B41FA5}">
                      <a16:colId xmlns:a16="http://schemas.microsoft.com/office/drawing/2014/main" val="1082611564"/>
                    </a:ext>
                  </a:extLst>
                </a:gridCol>
              </a:tblGrid>
              <a:tr h="370840">
                <a:tc>
                  <a:txBody>
                    <a:bodyPr/>
                    <a:lstStyle/>
                    <a:p>
                      <a:pPr algn="ctr"/>
                      <a:r>
                        <a:rPr lang="en-US" dirty="0"/>
                        <a:t>D</a:t>
                      </a:r>
                    </a:p>
                  </a:txBody>
                  <a:tcPr/>
                </a:tc>
                <a:tc>
                  <a:txBody>
                    <a:bodyPr/>
                    <a:lstStyle/>
                    <a:p>
                      <a:pPr algn="ctr"/>
                      <a:r>
                        <a:rPr lang="en-US" dirty="0"/>
                        <a:t>E</a:t>
                      </a:r>
                    </a:p>
                  </a:txBody>
                  <a:tcPr/>
                </a:tc>
                <a:tc>
                  <a:txBody>
                    <a:bodyPr/>
                    <a:lstStyle/>
                    <a:p>
                      <a:pPr algn="ctr"/>
                      <a:r>
                        <a:rPr lang="en-US" dirty="0"/>
                        <a:t>F</a:t>
                      </a:r>
                    </a:p>
                  </a:txBody>
                  <a:tcPr/>
                </a:tc>
                <a:tc>
                  <a:txBody>
                    <a:bodyPr/>
                    <a:lstStyle/>
                    <a:p>
                      <a:pPr algn="ctr"/>
                      <a:r>
                        <a:rPr lang="en-US" dirty="0"/>
                        <a:t>G</a:t>
                      </a:r>
                    </a:p>
                  </a:txBody>
                  <a:tcPr/>
                </a:tc>
                <a:tc>
                  <a:txBody>
                    <a:bodyPr/>
                    <a:lstStyle/>
                    <a:p>
                      <a:pPr algn="ctr"/>
                      <a:r>
                        <a:rPr lang="en-US" dirty="0"/>
                        <a:t>H</a:t>
                      </a:r>
                    </a:p>
                  </a:txBody>
                  <a:tcPr/>
                </a:tc>
                <a:tc>
                  <a:txBody>
                    <a:bodyPr/>
                    <a:lstStyle/>
                    <a:p>
                      <a:pPr algn="ctr"/>
                      <a:r>
                        <a:rPr lang="en-US" dirty="0"/>
                        <a:t>I</a:t>
                      </a:r>
                    </a:p>
                  </a:txBody>
                  <a:tcPr/>
                </a:tc>
                <a:tc>
                  <a:txBody>
                    <a:bodyPr/>
                    <a:lstStyle/>
                    <a:p>
                      <a:pPr algn="ctr"/>
                      <a:r>
                        <a:rPr lang="en-US" dirty="0"/>
                        <a:t>J</a:t>
                      </a:r>
                    </a:p>
                  </a:txBody>
                  <a:tcPr/>
                </a:tc>
                <a:extLst>
                  <a:ext uri="{0D108BD9-81ED-4DB2-BD59-A6C34878D82A}">
                    <a16:rowId xmlns:a16="http://schemas.microsoft.com/office/drawing/2014/main" val="1879535821"/>
                  </a:ext>
                </a:extLst>
              </a:tr>
            </a:tbl>
          </a:graphicData>
        </a:graphic>
      </p:graphicFrame>
      <p:cxnSp>
        <p:nvCxnSpPr>
          <p:cNvPr id="10" name="Straight Arrow Connector 9">
            <a:extLst>
              <a:ext uri="{FF2B5EF4-FFF2-40B4-BE49-F238E27FC236}">
                <a16:creationId xmlns:a16="http://schemas.microsoft.com/office/drawing/2014/main" id="{18F0AA65-A8C2-A45B-39CD-07B6ACFAABBB}"/>
              </a:ext>
            </a:extLst>
          </p:cNvPr>
          <p:cNvCxnSpPr/>
          <p:nvPr/>
        </p:nvCxnSpPr>
        <p:spPr>
          <a:xfrm>
            <a:off x="2012907" y="352072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81F82F1-C0DE-6AFD-E125-39D263B304D5}"/>
              </a:ext>
            </a:extLst>
          </p:cNvPr>
          <p:cNvCxnSpPr/>
          <p:nvPr/>
        </p:nvCxnSpPr>
        <p:spPr>
          <a:xfrm>
            <a:off x="2551933" y="3525217"/>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C95EAC8-E493-2C96-E190-88EC4AF37AD2}"/>
              </a:ext>
            </a:extLst>
          </p:cNvPr>
          <p:cNvCxnSpPr/>
          <p:nvPr/>
        </p:nvCxnSpPr>
        <p:spPr>
          <a:xfrm>
            <a:off x="3078685" y="352072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EA5684-DB10-4965-132A-E017BCE77D26}"/>
              </a:ext>
            </a:extLst>
          </p:cNvPr>
          <p:cNvCxnSpPr/>
          <p:nvPr/>
        </p:nvCxnSpPr>
        <p:spPr>
          <a:xfrm>
            <a:off x="3601345" y="352072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4856CE-200D-35BE-FF36-902E99D2D8B2}"/>
              </a:ext>
            </a:extLst>
          </p:cNvPr>
          <p:cNvCxnSpPr/>
          <p:nvPr/>
        </p:nvCxnSpPr>
        <p:spPr>
          <a:xfrm>
            <a:off x="4140371" y="3525217"/>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54B60C-9D49-D5B4-D6B7-0217852C2C4E}"/>
              </a:ext>
            </a:extLst>
          </p:cNvPr>
          <p:cNvCxnSpPr/>
          <p:nvPr/>
        </p:nvCxnSpPr>
        <p:spPr>
          <a:xfrm>
            <a:off x="4667123" y="352072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561C05-C962-F3AB-904F-E6EE48BFC9EA}"/>
              </a:ext>
            </a:extLst>
          </p:cNvPr>
          <p:cNvCxnSpPr/>
          <p:nvPr/>
        </p:nvCxnSpPr>
        <p:spPr>
          <a:xfrm>
            <a:off x="5200011" y="352072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4A4D2D4-75C8-89B2-E2DD-30E3BE1E2EE2}"/>
              </a:ext>
            </a:extLst>
          </p:cNvPr>
          <p:cNvSpPr txBox="1"/>
          <p:nvPr/>
        </p:nvSpPr>
        <p:spPr>
          <a:xfrm>
            <a:off x="519607" y="3294384"/>
            <a:ext cx="1078046" cy="461665"/>
          </a:xfrm>
          <a:prstGeom prst="rect">
            <a:avLst/>
          </a:prstGeom>
          <a:noFill/>
        </p:spPr>
        <p:txBody>
          <a:bodyPr wrap="square" rtlCol="0">
            <a:spAutoFit/>
          </a:bodyPr>
          <a:lstStyle/>
          <a:p>
            <a:pPr algn="ctr"/>
            <a:r>
              <a:rPr lang="en-US" sz="1200" dirty="0" err="1"/>
              <a:t>Décalage</a:t>
            </a:r>
            <a:r>
              <a:rPr lang="en-US" sz="1200" dirty="0"/>
              <a:t> de 3 positions</a:t>
            </a:r>
          </a:p>
        </p:txBody>
      </p:sp>
      <p:graphicFrame>
        <p:nvGraphicFramePr>
          <p:cNvPr id="21" name="Table 7">
            <a:extLst>
              <a:ext uri="{FF2B5EF4-FFF2-40B4-BE49-F238E27FC236}">
                <a16:creationId xmlns:a16="http://schemas.microsoft.com/office/drawing/2014/main" id="{211139B6-79AF-673B-1FBB-536FD7A5BAFA}"/>
              </a:ext>
            </a:extLst>
          </p:cNvPr>
          <p:cNvGraphicFramePr>
            <a:graphicFrameLocks noGrp="1"/>
          </p:cNvGraphicFramePr>
          <p:nvPr/>
        </p:nvGraphicFramePr>
        <p:xfrm>
          <a:off x="6896003" y="3145393"/>
          <a:ext cx="4241968" cy="370840"/>
        </p:xfrm>
        <a:graphic>
          <a:graphicData uri="http://schemas.openxmlformats.org/drawingml/2006/table">
            <a:tbl>
              <a:tblPr firstRow="1" bandRow="1">
                <a:tableStyleId>{5C22544A-7EE6-4342-B048-85BDC9FD1C3A}</a:tableStyleId>
              </a:tblPr>
              <a:tblGrid>
                <a:gridCol w="530246">
                  <a:extLst>
                    <a:ext uri="{9D8B030D-6E8A-4147-A177-3AD203B41FA5}">
                      <a16:colId xmlns:a16="http://schemas.microsoft.com/office/drawing/2014/main" val="1184631190"/>
                    </a:ext>
                  </a:extLst>
                </a:gridCol>
                <a:gridCol w="530246">
                  <a:extLst>
                    <a:ext uri="{9D8B030D-6E8A-4147-A177-3AD203B41FA5}">
                      <a16:colId xmlns:a16="http://schemas.microsoft.com/office/drawing/2014/main" val="1917052900"/>
                    </a:ext>
                  </a:extLst>
                </a:gridCol>
                <a:gridCol w="530246">
                  <a:extLst>
                    <a:ext uri="{9D8B030D-6E8A-4147-A177-3AD203B41FA5}">
                      <a16:colId xmlns:a16="http://schemas.microsoft.com/office/drawing/2014/main" val="3778002732"/>
                    </a:ext>
                  </a:extLst>
                </a:gridCol>
                <a:gridCol w="530246">
                  <a:extLst>
                    <a:ext uri="{9D8B030D-6E8A-4147-A177-3AD203B41FA5}">
                      <a16:colId xmlns:a16="http://schemas.microsoft.com/office/drawing/2014/main" val="2017801728"/>
                    </a:ext>
                  </a:extLst>
                </a:gridCol>
                <a:gridCol w="530246">
                  <a:extLst>
                    <a:ext uri="{9D8B030D-6E8A-4147-A177-3AD203B41FA5}">
                      <a16:colId xmlns:a16="http://schemas.microsoft.com/office/drawing/2014/main" val="2013003630"/>
                    </a:ext>
                  </a:extLst>
                </a:gridCol>
                <a:gridCol w="530246">
                  <a:extLst>
                    <a:ext uri="{9D8B030D-6E8A-4147-A177-3AD203B41FA5}">
                      <a16:colId xmlns:a16="http://schemas.microsoft.com/office/drawing/2014/main" val="1855862771"/>
                    </a:ext>
                  </a:extLst>
                </a:gridCol>
                <a:gridCol w="530246">
                  <a:extLst>
                    <a:ext uri="{9D8B030D-6E8A-4147-A177-3AD203B41FA5}">
                      <a16:colId xmlns:a16="http://schemas.microsoft.com/office/drawing/2014/main" val="1082611564"/>
                    </a:ext>
                  </a:extLst>
                </a:gridCol>
                <a:gridCol w="530246">
                  <a:extLst>
                    <a:ext uri="{9D8B030D-6E8A-4147-A177-3AD203B41FA5}">
                      <a16:colId xmlns:a16="http://schemas.microsoft.com/office/drawing/2014/main" val="4006626218"/>
                    </a:ext>
                  </a:extLst>
                </a:gridCol>
              </a:tblGrid>
              <a:tr h="370840">
                <a:tc>
                  <a:txBody>
                    <a:bodyPr/>
                    <a:lstStyle/>
                    <a:p>
                      <a:pPr algn="ctr"/>
                      <a:r>
                        <a:rPr lang="en-US" dirty="0"/>
                        <a:t>S</a:t>
                      </a:r>
                    </a:p>
                  </a:txBody>
                  <a:tcPr/>
                </a:tc>
                <a:tc>
                  <a:txBody>
                    <a:bodyPr/>
                    <a:lstStyle/>
                    <a:p>
                      <a:pPr algn="ctr"/>
                      <a:r>
                        <a:rPr lang="en-US" dirty="0"/>
                        <a:t>E</a:t>
                      </a:r>
                    </a:p>
                  </a:txBody>
                  <a:tcPr/>
                </a:tc>
                <a:tc>
                  <a:txBody>
                    <a:bodyPr/>
                    <a:lstStyle/>
                    <a:p>
                      <a:pPr algn="ctr"/>
                      <a:r>
                        <a:rPr lang="en-US" dirty="0"/>
                        <a:t>C</a:t>
                      </a:r>
                    </a:p>
                  </a:txBody>
                  <a:tcPr/>
                </a:tc>
                <a:tc>
                  <a:txBody>
                    <a:bodyPr/>
                    <a:lstStyle/>
                    <a:p>
                      <a:pPr algn="ctr"/>
                      <a:r>
                        <a:rPr lang="en-US" dirty="0"/>
                        <a:t>U</a:t>
                      </a:r>
                    </a:p>
                  </a:txBody>
                  <a:tcPr/>
                </a:tc>
                <a:tc>
                  <a:txBody>
                    <a:bodyPr/>
                    <a:lstStyle/>
                    <a:p>
                      <a:pPr algn="ctr"/>
                      <a:r>
                        <a:rPr lang="en-US" dirty="0"/>
                        <a:t>R</a:t>
                      </a:r>
                    </a:p>
                  </a:txBody>
                  <a:tcPr/>
                </a:tc>
                <a:tc>
                  <a:txBody>
                    <a:bodyPr/>
                    <a:lstStyle/>
                    <a:p>
                      <a:pPr algn="ctr"/>
                      <a:r>
                        <a:rPr lang="en-US" dirty="0"/>
                        <a:t>I</a:t>
                      </a:r>
                    </a:p>
                  </a:txBody>
                  <a:tcPr/>
                </a:tc>
                <a:tc>
                  <a:txBody>
                    <a:bodyPr/>
                    <a:lstStyle/>
                    <a:p>
                      <a:pPr algn="ctr"/>
                      <a:r>
                        <a:rPr lang="en-US" dirty="0"/>
                        <a:t>T</a:t>
                      </a:r>
                    </a:p>
                  </a:txBody>
                  <a:tcPr/>
                </a:tc>
                <a:tc>
                  <a:txBody>
                    <a:bodyPr/>
                    <a:lstStyle/>
                    <a:p>
                      <a:pPr algn="ctr"/>
                      <a:r>
                        <a:rPr lang="en-US" dirty="0"/>
                        <a:t>E</a:t>
                      </a:r>
                    </a:p>
                  </a:txBody>
                  <a:tcPr/>
                </a:tc>
                <a:extLst>
                  <a:ext uri="{0D108BD9-81ED-4DB2-BD59-A6C34878D82A}">
                    <a16:rowId xmlns:a16="http://schemas.microsoft.com/office/drawing/2014/main" val="1879535821"/>
                  </a:ext>
                </a:extLst>
              </a:tr>
            </a:tbl>
          </a:graphicData>
        </a:graphic>
      </p:graphicFrame>
      <p:cxnSp>
        <p:nvCxnSpPr>
          <p:cNvPr id="23" name="Straight Arrow Connector 22">
            <a:extLst>
              <a:ext uri="{FF2B5EF4-FFF2-40B4-BE49-F238E27FC236}">
                <a16:creationId xmlns:a16="http://schemas.microsoft.com/office/drawing/2014/main" id="{FBA91C5F-E9C8-38FC-AA3F-22D3A6CF51E9}"/>
              </a:ext>
            </a:extLst>
          </p:cNvPr>
          <p:cNvCxnSpPr/>
          <p:nvPr/>
        </p:nvCxnSpPr>
        <p:spPr>
          <a:xfrm>
            <a:off x="7159212" y="351623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DDC966-8EDA-6F8B-50F8-F7A1D4826599}"/>
              </a:ext>
            </a:extLst>
          </p:cNvPr>
          <p:cNvCxnSpPr/>
          <p:nvPr/>
        </p:nvCxnSpPr>
        <p:spPr>
          <a:xfrm>
            <a:off x="7698238" y="3520727"/>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29A4FF0-D239-02FF-2C40-AC77F0EEB9C1}"/>
              </a:ext>
            </a:extLst>
          </p:cNvPr>
          <p:cNvCxnSpPr/>
          <p:nvPr/>
        </p:nvCxnSpPr>
        <p:spPr>
          <a:xfrm>
            <a:off x="8224990" y="351623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E04994-3F42-F858-CB60-6530040416C5}"/>
              </a:ext>
            </a:extLst>
          </p:cNvPr>
          <p:cNvCxnSpPr/>
          <p:nvPr/>
        </p:nvCxnSpPr>
        <p:spPr>
          <a:xfrm>
            <a:off x="8747650" y="351623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25744A-7C42-E029-76F7-18D849735AB2}"/>
              </a:ext>
            </a:extLst>
          </p:cNvPr>
          <p:cNvCxnSpPr/>
          <p:nvPr/>
        </p:nvCxnSpPr>
        <p:spPr>
          <a:xfrm>
            <a:off x="9286676" y="3520727"/>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32F98D4-C773-BB36-258E-7228A248C903}"/>
              </a:ext>
            </a:extLst>
          </p:cNvPr>
          <p:cNvCxnSpPr/>
          <p:nvPr/>
        </p:nvCxnSpPr>
        <p:spPr>
          <a:xfrm>
            <a:off x="9813428" y="351623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41A3130-1164-EDC2-E5C6-4AC6F6856738}"/>
              </a:ext>
            </a:extLst>
          </p:cNvPr>
          <p:cNvCxnSpPr/>
          <p:nvPr/>
        </p:nvCxnSpPr>
        <p:spPr>
          <a:xfrm>
            <a:off x="10346316" y="3516233"/>
            <a:ext cx="0" cy="48116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e 7">
            <a:extLst>
              <a:ext uri="{FF2B5EF4-FFF2-40B4-BE49-F238E27FC236}">
                <a16:creationId xmlns:a16="http://schemas.microsoft.com/office/drawing/2014/main" id="{F7DC56A0-3FE0-9D3F-1C97-4FB996ECA421}"/>
              </a:ext>
            </a:extLst>
          </p:cNvPr>
          <p:cNvGraphicFramePr>
            <a:graphicFrameLocks noGrp="1"/>
          </p:cNvGraphicFramePr>
          <p:nvPr/>
        </p:nvGraphicFramePr>
        <p:xfrm>
          <a:off x="6896003" y="3997401"/>
          <a:ext cx="4241968" cy="370840"/>
        </p:xfrm>
        <a:graphic>
          <a:graphicData uri="http://schemas.openxmlformats.org/drawingml/2006/table">
            <a:tbl>
              <a:tblPr firstRow="1" bandRow="1">
                <a:tableStyleId>{5C22544A-7EE6-4342-B048-85BDC9FD1C3A}</a:tableStyleId>
              </a:tblPr>
              <a:tblGrid>
                <a:gridCol w="530246">
                  <a:extLst>
                    <a:ext uri="{9D8B030D-6E8A-4147-A177-3AD203B41FA5}">
                      <a16:colId xmlns:a16="http://schemas.microsoft.com/office/drawing/2014/main" val="1184631190"/>
                    </a:ext>
                  </a:extLst>
                </a:gridCol>
                <a:gridCol w="530246">
                  <a:extLst>
                    <a:ext uri="{9D8B030D-6E8A-4147-A177-3AD203B41FA5}">
                      <a16:colId xmlns:a16="http://schemas.microsoft.com/office/drawing/2014/main" val="1917052900"/>
                    </a:ext>
                  </a:extLst>
                </a:gridCol>
                <a:gridCol w="530246">
                  <a:extLst>
                    <a:ext uri="{9D8B030D-6E8A-4147-A177-3AD203B41FA5}">
                      <a16:colId xmlns:a16="http://schemas.microsoft.com/office/drawing/2014/main" val="3778002732"/>
                    </a:ext>
                  </a:extLst>
                </a:gridCol>
                <a:gridCol w="530246">
                  <a:extLst>
                    <a:ext uri="{9D8B030D-6E8A-4147-A177-3AD203B41FA5}">
                      <a16:colId xmlns:a16="http://schemas.microsoft.com/office/drawing/2014/main" val="2017801728"/>
                    </a:ext>
                  </a:extLst>
                </a:gridCol>
                <a:gridCol w="530246">
                  <a:extLst>
                    <a:ext uri="{9D8B030D-6E8A-4147-A177-3AD203B41FA5}">
                      <a16:colId xmlns:a16="http://schemas.microsoft.com/office/drawing/2014/main" val="2013003630"/>
                    </a:ext>
                  </a:extLst>
                </a:gridCol>
                <a:gridCol w="530246">
                  <a:extLst>
                    <a:ext uri="{9D8B030D-6E8A-4147-A177-3AD203B41FA5}">
                      <a16:colId xmlns:a16="http://schemas.microsoft.com/office/drawing/2014/main" val="1855862771"/>
                    </a:ext>
                  </a:extLst>
                </a:gridCol>
                <a:gridCol w="530246">
                  <a:extLst>
                    <a:ext uri="{9D8B030D-6E8A-4147-A177-3AD203B41FA5}">
                      <a16:colId xmlns:a16="http://schemas.microsoft.com/office/drawing/2014/main" val="1082611564"/>
                    </a:ext>
                  </a:extLst>
                </a:gridCol>
                <a:gridCol w="530246">
                  <a:extLst>
                    <a:ext uri="{9D8B030D-6E8A-4147-A177-3AD203B41FA5}">
                      <a16:colId xmlns:a16="http://schemas.microsoft.com/office/drawing/2014/main" val="4006626218"/>
                    </a:ext>
                  </a:extLst>
                </a:gridCol>
              </a:tblGrid>
              <a:tr h="370840">
                <a:tc>
                  <a:txBody>
                    <a:bodyPr/>
                    <a:lstStyle/>
                    <a:p>
                      <a:pPr algn="ctr"/>
                      <a:r>
                        <a:rPr lang="en-US" dirty="0"/>
                        <a:t>V</a:t>
                      </a:r>
                    </a:p>
                  </a:txBody>
                  <a:tcPr/>
                </a:tc>
                <a:tc>
                  <a:txBody>
                    <a:bodyPr/>
                    <a:lstStyle/>
                    <a:p>
                      <a:pPr algn="ctr"/>
                      <a:r>
                        <a:rPr lang="en-US" dirty="0"/>
                        <a:t>H</a:t>
                      </a:r>
                    </a:p>
                  </a:txBody>
                  <a:tcPr/>
                </a:tc>
                <a:tc>
                  <a:txBody>
                    <a:bodyPr/>
                    <a:lstStyle/>
                    <a:p>
                      <a:pPr algn="ctr"/>
                      <a:r>
                        <a:rPr lang="en-US" dirty="0"/>
                        <a:t>F</a:t>
                      </a:r>
                    </a:p>
                  </a:txBody>
                  <a:tcPr/>
                </a:tc>
                <a:tc>
                  <a:txBody>
                    <a:bodyPr/>
                    <a:lstStyle/>
                    <a:p>
                      <a:pPr algn="ctr"/>
                      <a:r>
                        <a:rPr lang="en-US" dirty="0"/>
                        <a:t>X</a:t>
                      </a:r>
                    </a:p>
                  </a:txBody>
                  <a:tcPr/>
                </a:tc>
                <a:tc>
                  <a:txBody>
                    <a:bodyPr/>
                    <a:lstStyle/>
                    <a:p>
                      <a:pPr algn="ctr"/>
                      <a:r>
                        <a:rPr lang="en-US" dirty="0"/>
                        <a:t>U</a:t>
                      </a:r>
                    </a:p>
                  </a:txBody>
                  <a:tcPr/>
                </a:tc>
                <a:tc>
                  <a:txBody>
                    <a:bodyPr/>
                    <a:lstStyle/>
                    <a:p>
                      <a:pPr algn="ctr"/>
                      <a:r>
                        <a:rPr lang="en-US" dirty="0"/>
                        <a:t>L</a:t>
                      </a:r>
                    </a:p>
                  </a:txBody>
                  <a:tcPr/>
                </a:tc>
                <a:tc>
                  <a:txBody>
                    <a:bodyPr/>
                    <a:lstStyle/>
                    <a:p>
                      <a:pPr algn="ctr"/>
                      <a:r>
                        <a:rPr lang="en-US" dirty="0"/>
                        <a:t>W</a:t>
                      </a:r>
                    </a:p>
                  </a:txBody>
                  <a:tcPr/>
                </a:tc>
                <a:tc>
                  <a:txBody>
                    <a:bodyPr/>
                    <a:lstStyle/>
                    <a:p>
                      <a:pPr algn="ctr"/>
                      <a:r>
                        <a:rPr lang="en-US" dirty="0"/>
                        <a:t>H</a:t>
                      </a:r>
                    </a:p>
                  </a:txBody>
                  <a:tcPr/>
                </a:tc>
                <a:extLst>
                  <a:ext uri="{0D108BD9-81ED-4DB2-BD59-A6C34878D82A}">
                    <a16:rowId xmlns:a16="http://schemas.microsoft.com/office/drawing/2014/main" val="1879535821"/>
                  </a:ext>
                </a:extLst>
              </a:tr>
            </a:tbl>
          </a:graphicData>
        </a:graphic>
      </p:graphicFrame>
      <p:sp>
        <p:nvSpPr>
          <p:cNvPr id="31" name="TextBox 30">
            <a:extLst>
              <a:ext uri="{FF2B5EF4-FFF2-40B4-BE49-F238E27FC236}">
                <a16:creationId xmlns:a16="http://schemas.microsoft.com/office/drawing/2014/main" id="{3EEAF3FA-6067-09F0-EF7C-CAF5D7C7EB05}"/>
              </a:ext>
            </a:extLst>
          </p:cNvPr>
          <p:cNvSpPr txBox="1"/>
          <p:nvPr/>
        </p:nvSpPr>
        <p:spPr>
          <a:xfrm>
            <a:off x="5846944" y="3618099"/>
            <a:ext cx="1078046" cy="276999"/>
          </a:xfrm>
          <a:prstGeom prst="rect">
            <a:avLst/>
          </a:prstGeom>
          <a:noFill/>
        </p:spPr>
        <p:txBody>
          <a:bodyPr wrap="square" rtlCol="0">
            <a:spAutoFit/>
          </a:bodyPr>
          <a:lstStyle/>
          <a:p>
            <a:pPr algn="ctr"/>
            <a:r>
              <a:rPr lang="en-US" sz="1200" dirty="0" err="1"/>
              <a:t>Exemple</a:t>
            </a:r>
            <a:endParaRPr lang="en-US" sz="1200" dirty="0"/>
          </a:p>
        </p:txBody>
      </p:sp>
      <p:pic>
        <p:nvPicPr>
          <p:cNvPr id="32" name="Graphic 31" descr="Old Key with solid fill">
            <a:extLst>
              <a:ext uri="{FF2B5EF4-FFF2-40B4-BE49-F238E27FC236}">
                <a16:creationId xmlns:a16="http://schemas.microsoft.com/office/drawing/2014/main" id="{76407E26-5DB0-1E4C-A08E-127862B55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7125" y="3737677"/>
            <a:ext cx="320046" cy="320046"/>
          </a:xfrm>
          <a:prstGeom prst="rect">
            <a:avLst/>
          </a:prstGeom>
        </p:spPr>
      </p:pic>
      <p:sp>
        <p:nvSpPr>
          <p:cNvPr id="33" name="TextBox 32">
            <a:extLst>
              <a:ext uri="{FF2B5EF4-FFF2-40B4-BE49-F238E27FC236}">
                <a16:creationId xmlns:a16="http://schemas.microsoft.com/office/drawing/2014/main" id="{12C018CB-0C0D-2FAA-F108-9DDD1AAFAF66}"/>
              </a:ext>
            </a:extLst>
          </p:cNvPr>
          <p:cNvSpPr txBox="1"/>
          <p:nvPr/>
        </p:nvSpPr>
        <p:spPr>
          <a:xfrm>
            <a:off x="212482" y="4031371"/>
            <a:ext cx="1657953" cy="276999"/>
          </a:xfrm>
          <a:prstGeom prst="rect">
            <a:avLst/>
          </a:prstGeom>
          <a:noFill/>
        </p:spPr>
        <p:txBody>
          <a:bodyPr wrap="square" rtlCol="0">
            <a:spAutoFit/>
          </a:bodyPr>
          <a:lstStyle/>
          <a:p>
            <a:pPr algn="ctr"/>
            <a:r>
              <a:rPr lang="en-US" sz="1200" dirty="0">
                <a:solidFill>
                  <a:srgbClr val="00B050"/>
                </a:solidFill>
              </a:rPr>
              <a:t>Clé secrète</a:t>
            </a:r>
          </a:p>
        </p:txBody>
      </p:sp>
    </p:spTree>
    <p:extLst>
      <p:ext uri="{BB962C8B-B14F-4D97-AF65-F5344CB8AC3E}">
        <p14:creationId xmlns:p14="http://schemas.microsoft.com/office/powerpoint/2010/main" val="190704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par>
                                <p:cTn id="16" presetID="16" presetClass="entr" presetSubtype="21"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par>
                                <p:cTn id="19" presetID="16" presetClass="entr" presetSubtype="21"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arn(inVertical)">
                                      <p:cBhvr>
                                        <p:cTn id="21" dur="500"/>
                                        <p:tgtEl>
                                          <p:spTgt spid="26"/>
                                        </p:tgtEl>
                                      </p:cBhvr>
                                    </p:animEffect>
                                  </p:childTnLst>
                                </p:cTn>
                              </p:par>
                              <p:par>
                                <p:cTn id="22" presetID="16" presetClass="entr" presetSubtype="21"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arn(inVertical)">
                                      <p:cBhvr>
                                        <p:cTn id="24" dur="500"/>
                                        <p:tgtEl>
                                          <p:spTgt spid="27"/>
                                        </p:tgtEl>
                                      </p:cBhvr>
                                    </p:animEffect>
                                  </p:childTnLst>
                                </p:cTn>
                              </p:par>
                              <p:par>
                                <p:cTn id="25" presetID="16" presetClass="entr" presetSubtype="21"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arn(inVertical)">
                                      <p:cBhvr>
                                        <p:cTn id="27" dur="500"/>
                                        <p:tgtEl>
                                          <p:spTgt spid="28"/>
                                        </p:tgtEl>
                                      </p:cBhvr>
                                    </p:animEffect>
                                  </p:childTnLst>
                                </p:cTn>
                              </p:par>
                              <p:par>
                                <p:cTn id="28" presetID="16" presetClass="entr" presetSubtype="21"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arn(inVertical)">
                                      <p:cBhvr>
                                        <p:cTn id="30" dur="500"/>
                                        <p:tgtEl>
                                          <p:spTgt spid="29"/>
                                        </p:tgtEl>
                                      </p:cBhvr>
                                    </p:animEffect>
                                  </p:childTnLst>
                                </p:cTn>
                              </p:par>
                              <p:par>
                                <p:cTn id="31" presetID="16" presetClass="entr" presetSubtype="21"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83DC7-CDCE-49DA-BAA3-66FE9ABFBA6E}"/>
              </a:ext>
            </a:extLst>
          </p:cNvPr>
          <p:cNvSpPr>
            <a:spLocks noGrp="1"/>
          </p:cNvSpPr>
          <p:nvPr>
            <p:ph type="title"/>
          </p:nvPr>
        </p:nvSpPr>
        <p:spPr>
          <a:xfrm>
            <a:off x="300037" y="-1"/>
            <a:ext cx="11609159" cy="1304925"/>
          </a:xfrm>
        </p:spPr>
        <p:txBody>
          <a:bodyPr anchor="ctr"/>
          <a:lstStyle/>
          <a:p>
            <a:pPr>
              <a:spcAft>
                <a:spcPct val="0"/>
              </a:spcAft>
            </a:pPr>
            <a:r>
              <a:rPr lang="en-US" dirty="0" err="1">
                <a:latin typeface="Arial" panose="020B0604020202020204" pitchFamily="34" charset="0"/>
              </a:rPr>
              <a:t>Histoire</a:t>
            </a:r>
            <a:r>
              <a:rPr lang="en-US" dirty="0">
                <a:latin typeface="Arial" panose="020B0604020202020204" pitchFamily="34" charset="0"/>
              </a:rPr>
              <a:t> de la cryptologie</a:t>
            </a:r>
          </a:p>
        </p:txBody>
      </p:sp>
      <p:sp>
        <p:nvSpPr>
          <p:cNvPr id="28" name="Slide Number Placeholder 27">
            <a:extLst>
              <a:ext uri="{FF2B5EF4-FFF2-40B4-BE49-F238E27FC236}">
                <a16:creationId xmlns:a16="http://schemas.microsoft.com/office/drawing/2014/main" id="{9D7F06DA-39CD-4139-8332-23ADB4C7DEF6}"/>
              </a:ext>
            </a:extLst>
          </p:cNvPr>
          <p:cNvSpPr>
            <a:spLocks noGrp="1"/>
          </p:cNvSpPr>
          <p:nvPr>
            <p:ph type="sldNum" sz="quarter" idx="12"/>
          </p:nvPr>
        </p:nvSpPr>
        <p:spPr/>
        <p:txBody>
          <a:bodyPr/>
          <a:lstStyle/>
          <a:p>
            <a:fld id="{62A42E78-4FE3-4E16-9FB9-64A349BFE3FC}" type="slidenum">
              <a:rPr lang="en-US" smtClean="0"/>
              <a:pPr/>
              <a:t>8</a:t>
            </a:fld>
            <a:endParaRPr lang="en-US" dirty="0"/>
          </a:p>
        </p:txBody>
      </p:sp>
      <p:grpSp>
        <p:nvGrpSpPr>
          <p:cNvPr id="8" name="Group 7">
            <a:extLst>
              <a:ext uri="{FF2B5EF4-FFF2-40B4-BE49-F238E27FC236}">
                <a16:creationId xmlns:a16="http://schemas.microsoft.com/office/drawing/2014/main" id="{4145B1DE-DF08-BAE9-E89A-FE0D16DDEA48}"/>
              </a:ext>
            </a:extLst>
          </p:cNvPr>
          <p:cNvGrpSpPr/>
          <p:nvPr/>
        </p:nvGrpSpPr>
        <p:grpSpPr>
          <a:xfrm>
            <a:off x="1854200" y="3160362"/>
            <a:ext cx="3869393" cy="772664"/>
            <a:chOff x="541393" y="1558628"/>
            <a:chExt cx="3869393" cy="772664"/>
          </a:xfrm>
        </p:grpSpPr>
        <p:sp>
          <p:nvSpPr>
            <p:cNvPr id="9" name="Chevron 2">
              <a:extLst>
                <a:ext uri="{FF2B5EF4-FFF2-40B4-BE49-F238E27FC236}">
                  <a16:creationId xmlns:a16="http://schemas.microsoft.com/office/drawing/2014/main" id="{B3FC7DAC-641F-669C-3051-AE1422A41B08}"/>
                </a:ext>
              </a:extLst>
            </p:cNvPr>
            <p:cNvSpPr/>
            <p:nvPr/>
          </p:nvSpPr>
          <p:spPr>
            <a:xfrm>
              <a:off x="541393" y="1558628"/>
              <a:ext cx="1428225" cy="772664"/>
            </a:xfrm>
            <a:prstGeom prst="chevron">
              <a:avLst>
                <a:gd name="adj" fmla="val 4485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0" name="Chevron 8">
              <a:extLst>
                <a:ext uri="{FF2B5EF4-FFF2-40B4-BE49-F238E27FC236}">
                  <a16:creationId xmlns:a16="http://schemas.microsoft.com/office/drawing/2014/main" id="{C0F47F05-B0DE-A785-0A9D-AB04B04E36FB}"/>
                </a:ext>
              </a:extLst>
            </p:cNvPr>
            <p:cNvSpPr/>
            <p:nvPr/>
          </p:nvSpPr>
          <p:spPr>
            <a:xfrm>
              <a:off x="1761977" y="1558628"/>
              <a:ext cx="1428225" cy="772664"/>
            </a:xfrm>
            <a:prstGeom prst="chevron">
              <a:avLst>
                <a:gd name="adj" fmla="val 448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1" name="Chevron 9">
              <a:extLst>
                <a:ext uri="{FF2B5EF4-FFF2-40B4-BE49-F238E27FC236}">
                  <a16:creationId xmlns:a16="http://schemas.microsoft.com/office/drawing/2014/main" id="{E308212C-F470-056C-DF02-5F193D04FB2D}"/>
                </a:ext>
              </a:extLst>
            </p:cNvPr>
            <p:cNvSpPr/>
            <p:nvPr/>
          </p:nvSpPr>
          <p:spPr>
            <a:xfrm>
              <a:off x="2982561" y="1558628"/>
              <a:ext cx="1428225" cy="772664"/>
            </a:xfrm>
            <a:prstGeom prst="chevron">
              <a:avLst>
                <a:gd name="adj" fmla="val 448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sp>
        <p:nvSpPr>
          <p:cNvPr id="24" name="TextBox 23">
            <a:extLst>
              <a:ext uri="{FF2B5EF4-FFF2-40B4-BE49-F238E27FC236}">
                <a16:creationId xmlns:a16="http://schemas.microsoft.com/office/drawing/2014/main" id="{8E6423C7-4263-5759-C4C1-BBACC15A6C04}"/>
              </a:ext>
            </a:extLst>
          </p:cNvPr>
          <p:cNvSpPr txBox="1"/>
          <p:nvPr/>
        </p:nvSpPr>
        <p:spPr>
          <a:xfrm>
            <a:off x="4370638" y="4523383"/>
            <a:ext cx="1012018" cy="246221"/>
          </a:xfrm>
          <a:prstGeom prst="rect">
            <a:avLst/>
          </a:prstGeom>
          <a:noFill/>
        </p:spPr>
        <p:txBody>
          <a:bodyPr wrap="square" tIns="0" bIns="0" rtlCol="0" anchor="ctr">
            <a:spAutoFit/>
          </a:bodyPr>
          <a:lstStyle/>
          <a:p>
            <a:pPr algn="ctr"/>
            <a:r>
              <a:rPr lang="en-US" altLang="ko-KR" sz="1600" b="1" dirty="0">
                <a:solidFill>
                  <a:schemeClr val="accent4"/>
                </a:solidFill>
                <a:cs typeface="Arial" pitchFamily="34" charset="0"/>
              </a:rPr>
              <a:t>1412</a:t>
            </a:r>
          </a:p>
        </p:txBody>
      </p:sp>
      <p:sp>
        <p:nvSpPr>
          <p:cNvPr id="25" name="TextBox 24">
            <a:extLst>
              <a:ext uri="{FF2B5EF4-FFF2-40B4-BE49-F238E27FC236}">
                <a16:creationId xmlns:a16="http://schemas.microsoft.com/office/drawing/2014/main" id="{B3B3853B-E62E-25A1-5F02-B5E124CACC5E}"/>
              </a:ext>
            </a:extLst>
          </p:cNvPr>
          <p:cNvSpPr txBox="1"/>
          <p:nvPr/>
        </p:nvSpPr>
        <p:spPr>
          <a:xfrm>
            <a:off x="3152836" y="2501878"/>
            <a:ext cx="1012018" cy="246221"/>
          </a:xfrm>
          <a:prstGeom prst="rect">
            <a:avLst/>
          </a:prstGeom>
          <a:noFill/>
        </p:spPr>
        <p:txBody>
          <a:bodyPr wrap="square" tIns="0" bIns="0" rtlCol="0" anchor="ctr">
            <a:spAutoFit/>
          </a:bodyPr>
          <a:lstStyle/>
          <a:p>
            <a:pPr algn="ctr"/>
            <a:r>
              <a:rPr lang="en-US" altLang="ko-KR" sz="1600" b="1" dirty="0">
                <a:solidFill>
                  <a:schemeClr val="accent5"/>
                </a:solidFill>
                <a:cs typeface="Arial" pitchFamily="34" charset="0"/>
              </a:rPr>
              <a:t>- 58</a:t>
            </a:r>
          </a:p>
        </p:txBody>
      </p:sp>
      <p:sp>
        <p:nvSpPr>
          <p:cNvPr id="26" name="TextBox 25">
            <a:extLst>
              <a:ext uri="{FF2B5EF4-FFF2-40B4-BE49-F238E27FC236}">
                <a16:creationId xmlns:a16="http://schemas.microsoft.com/office/drawing/2014/main" id="{AC71354C-A4F7-58F0-3F6D-C96D64F0DF68}"/>
              </a:ext>
            </a:extLst>
          </p:cNvPr>
          <p:cNvSpPr txBox="1"/>
          <p:nvPr/>
        </p:nvSpPr>
        <p:spPr>
          <a:xfrm>
            <a:off x="1890610" y="4523383"/>
            <a:ext cx="1012018" cy="246221"/>
          </a:xfrm>
          <a:prstGeom prst="rect">
            <a:avLst/>
          </a:prstGeom>
          <a:noFill/>
        </p:spPr>
        <p:txBody>
          <a:bodyPr wrap="square" tIns="0" bIns="0" rtlCol="0" anchor="ctr">
            <a:spAutoFit/>
          </a:bodyPr>
          <a:lstStyle/>
          <a:p>
            <a:pPr algn="ctr"/>
            <a:r>
              <a:rPr lang="en-US" altLang="ko-KR" sz="1600" b="1" dirty="0">
                <a:solidFill>
                  <a:schemeClr val="accent6"/>
                </a:solidFill>
                <a:cs typeface="Arial" pitchFamily="34" charset="0"/>
              </a:rPr>
              <a:t>- 4000</a:t>
            </a:r>
          </a:p>
        </p:txBody>
      </p:sp>
      <p:cxnSp>
        <p:nvCxnSpPr>
          <p:cNvPr id="27" name="Straight Connector 26">
            <a:extLst>
              <a:ext uri="{FF2B5EF4-FFF2-40B4-BE49-F238E27FC236}">
                <a16:creationId xmlns:a16="http://schemas.microsoft.com/office/drawing/2014/main" id="{0CB44E7F-7568-7BD4-E346-24113D9E499F}"/>
              </a:ext>
            </a:extLst>
          </p:cNvPr>
          <p:cNvCxnSpPr/>
          <p:nvPr/>
        </p:nvCxnSpPr>
        <p:spPr>
          <a:xfrm>
            <a:off x="2396619" y="4067158"/>
            <a:ext cx="0" cy="32235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304D18E-E330-AF43-A7A3-4C024E7D4937}"/>
              </a:ext>
            </a:extLst>
          </p:cNvPr>
          <p:cNvCxnSpPr/>
          <p:nvPr/>
        </p:nvCxnSpPr>
        <p:spPr>
          <a:xfrm>
            <a:off x="3708688" y="2770300"/>
            <a:ext cx="0" cy="32235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B98A6E-DC77-64BA-8FB4-06EA48A688B0}"/>
              </a:ext>
            </a:extLst>
          </p:cNvPr>
          <p:cNvCxnSpPr/>
          <p:nvPr/>
        </p:nvCxnSpPr>
        <p:spPr>
          <a:xfrm>
            <a:off x="4873471" y="4067158"/>
            <a:ext cx="0" cy="32235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1AEBEA15-60D5-2FF6-518B-462EC0AD86D4}"/>
              </a:ext>
            </a:extLst>
          </p:cNvPr>
          <p:cNvSpPr txBox="1"/>
          <p:nvPr/>
        </p:nvSpPr>
        <p:spPr>
          <a:xfrm>
            <a:off x="1655095" y="4814005"/>
            <a:ext cx="1483047" cy="461665"/>
          </a:xfrm>
          <a:prstGeom prst="rect">
            <a:avLst/>
          </a:prstGeom>
          <a:noFill/>
        </p:spPr>
        <p:txBody>
          <a:bodyPr wrap="square" rtlCol="0">
            <a:spAutoFit/>
          </a:bodyPr>
          <a:lstStyle/>
          <a:p>
            <a:pPr algn="ctr"/>
            <a:r>
              <a:rPr lang="en-US" altLang="ko-KR" sz="1200" dirty="0" err="1">
                <a:solidFill>
                  <a:schemeClr val="accent6">
                    <a:lumMod val="50000"/>
                  </a:schemeClr>
                </a:solidFill>
                <a:cs typeface="Arial" pitchFamily="34" charset="0"/>
              </a:rPr>
              <a:t>Tombe</a:t>
            </a:r>
            <a:r>
              <a:rPr lang="en-US" altLang="ko-KR" sz="1200" dirty="0">
                <a:solidFill>
                  <a:schemeClr val="accent6">
                    <a:lumMod val="50000"/>
                  </a:schemeClr>
                </a:solidFill>
                <a:cs typeface="Arial" pitchFamily="34" charset="0"/>
              </a:rPr>
              <a:t> </a:t>
            </a:r>
            <a:r>
              <a:rPr lang="en-US" altLang="ko-KR" sz="1200" dirty="0" err="1">
                <a:solidFill>
                  <a:schemeClr val="accent6">
                    <a:lumMod val="50000"/>
                  </a:schemeClr>
                </a:solidFill>
                <a:cs typeface="Arial" pitchFamily="34" charset="0"/>
              </a:rPr>
              <a:t>égyptienne</a:t>
            </a:r>
            <a:r>
              <a:rPr lang="en-US" altLang="ko-KR" sz="1200" dirty="0">
                <a:solidFill>
                  <a:schemeClr val="accent6">
                    <a:lumMod val="50000"/>
                  </a:schemeClr>
                </a:solidFill>
                <a:cs typeface="Arial" pitchFamily="34" charset="0"/>
              </a:rPr>
              <a:t> </a:t>
            </a:r>
          </a:p>
          <a:p>
            <a:pPr algn="ctr"/>
            <a:r>
              <a:rPr lang="en-US" altLang="ko-KR" sz="1200" dirty="0" err="1">
                <a:solidFill>
                  <a:schemeClr val="accent6">
                    <a:lumMod val="50000"/>
                  </a:schemeClr>
                </a:solidFill>
                <a:cs typeface="Arial" pitchFamily="34" charset="0"/>
              </a:rPr>
              <a:t>Hiéroglyphes</a:t>
            </a:r>
            <a:endParaRPr lang="en-US" altLang="ko-KR" sz="1200" dirty="0">
              <a:solidFill>
                <a:schemeClr val="accent6">
                  <a:lumMod val="50000"/>
                </a:schemeClr>
              </a:solidFill>
              <a:cs typeface="Arial" pitchFamily="34" charset="0"/>
            </a:endParaRPr>
          </a:p>
        </p:txBody>
      </p:sp>
      <p:sp>
        <p:nvSpPr>
          <p:cNvPr id="1029" name="TextBox 1028">
            <a:extLst>
              <a:ext uri="{FF2B5EF4-FFF2-40B4-BE49-F238E27FC236}">
                <a16:creationId xmlns:a16="http://schemas.microsoft.com/office/drawing/2014/main" id="{0B5E18BB-62F3-3D5B-000C-99BC5BE4D990}"/>
              </a:ext>
            </a:extLst>
          </p:cNvPr>
          <p:cNvSpPr txBox="1"/>
          <p:nvPr/>
        </p:nvSpPr>
        <p:spPr>
          <a:xfrm>
            <a:off x="2967164" y="1813538"/>
            <a:ext cx="1483047" cy="646331"/>
          </a:xfrm>
          <a:prstGeom prst="rect">
            <a:avLst/>
          </a:prstGeom>
          <a:noFill/>
        </p:spPr>
        <p:txBody>
          <a:bodyPr wrap="square" rtlCol="0">
            <a:spAutoFit/>
          </a:bodyPr>
          <a:lstStyle/>
          <a:p>
            <a:pPr algn="ctr"/>
            <a:r>
              <a:rPr lang="en-US" altLang="ko-KR" sz="1200" dirty="0">
                <a:solidFill>
                  <a:schemeClr val="accent5">
                    <a:lumMod val="50000"/>
                  </a:schemeClr>
                </a:solidFill>
                <a:cs typeface="Arial" pitchFamily="34" charset="0"/>
              </a:rPr>
              <a:t>Chiffre de César</a:t>
            </a:r>
          </a:p>
          <a:p>
            <a:pPr algn="ctr"/>
            <a:r>
              <a:rPr lang="en-US" altLang="ko-KR" sz="1200" dirty="0">
                <a:solidFill>
                  <a:schemeClr val="accent5">
                    <a:lumMod val="50000"/>
                  </a:schemeClr>
                </a:solidFill>
                <a:cs typeface="Arial" pitchFamily="34" charset="0"/>
              </a:rPr>
              <a:t>Chiffrement par substitution</a:t>
            </a:r>
          </a:p>
        </p:txBody>
      </p:sp>
      <p:sp>
        <p:nvSpPr>
          <p:cNvPr id="1030" name="TextBox 1029">
            <a:extLst>
              <a:ext uri="{FF2B5EF4-FFF2-40B4-BE49-F238E27FC236}">
                <a16:creationId xmlns:a16="http://schemas.microsoft.com/office/drawing/2014/main" id="{74CF0AEA-65D3-D10F-AA20-928EA826D635}"/>
              </a:ext>
            </a:extLst>
          </p:cNvPr>
          <p:cNvSpPr txBox="1"/>
          <p:nvPr/>
        </p:nvSpPr>
        <p:spPr>
          <a:xfrm>
            <a:off x="4140463" y="4814005"/>
            <a:ext cx="1483047" cy="1015663"/>
          </a:xfrm>
          <a:prstGeom prst="rect">
            <a:avLst/>
          </a:prstGeom>
          <a:noFill/>
        </p:spPr>
        <p:txBody>
          <a:bodyPr wrap="square" rtlCol="0">
            <a:spAutoFit/>
          </a:bodyPr>
          <a:lstStyle/>
          <a:p>
            <a:pPr algn="ctr"/>
            <a:r>
              <a:rPr lang="en-US" altLang="ko-KR" sz="1200" dirty="0">
                <a:solidFill>
                  <a:schemeClr val="accent4">
                    <a:lumMod val="50000"/>
                  </a:schemeClr>
                </a:solidFill>
                <a:cs typeface="Arial" pitchFamily="34" charset="0"/>
              </a:rPr>
              <a:t>1ère cryptanalyse</a:t>
            </a:r>
          </a:p>
          <a:p>
            <a:pPr algn="ctr"/>
            <a:r>
              <a:rPr lang="en-US" altLang="ko-KR" sz="1200" dirty="0" err="1">
                <a:solidFill>
                  <a:schemeClr val="accent4">
                    <a:lumMod val="50000"/>
                  </a:schemeClr>
                </a:solidFill>
                <a:cs typeface="Arial" pitchFamily="34" charset="0"/>
              </a:rPr>
              <a:t>Calcul</a:t>
            </a:r>
            <a:r>
              <a:rPr lang="en-US" altLang="ko-KR" sz="1200" dirty="0">
                <a:solidFill>
                  <a:schemeClr val="accent4">
                    <a:lumMod val="50000"/>
                  </a:schemeClr>
                </a:solidFill>
                <a:cs typeface="Arial" pitchFamily="34" charset="0"/>
              </a:rPr>
              <a:t> de </a:t>
            </a:r>
            <a:r>
              <a:rPr lang="en-US" altLang="ko-KR" sz="1200" dirty="0" err="1">
                <a:solidFill>
                  <a:schemeClr val="accent4">
                    <a:lumMod val="50000"/>
                  </a:schemeClr>
                </a:solidFill>
                <a:cs typeface="Arial" pitchFamily="34" charset="0"/>
              </a:rPr>
              <a:t>fréquence</a:t>
            </a:r>
            <a:r>
              <a:rPr lang="en-US" altLang="ko-KR" sz="1200" dirty="0">
                <a:solidFill>
                  <a:schemeClr val="accent4">
                    <a:lumMod val="50000"/>
                  </a:schemeClr>
                </a:solidFill>
                <a:cs typeface="Arial" pitchFamily="34" charset="0"/>
              </a:rPr>
              <a:t> des </a:t>
            </a:r>
            <a:r>
              <a:rPr lang="en-US" altLang="ko-KR" sz="1200" dirty="0" err="1">
                <a:solidFill>
                  <a:schemeClr val="accent4">
                    <a:lumMod val="50000"/>
                  </a:schemeClr>
                </a:solidFill>
                <a:cs typeface="Arial" pitchFamily="34" charset="0"/>
              </a:rPr>
              <a:t>lettres</a:t>
            </a:r>
            <a:r>
              <a:rPr lang="en-US" altLang="ko-KR" sz="1200" dirty="0">
                <a:solidFill>
                  <a:schemeClr val="accent4">
                    <a:lumMod val="50000"/>
                  </a:schemeClr>
                </a:solidFill>
                <a:cs typeface="Arial" pitchFamily="34" charset="0"/>
              </a:rPr>
              <a:t> d’un message chiffré</a:t>
            </a:r>
          </a:p>
        </p:txBody>
      </p:sp>
      <p:pic>
        <p:nvPicPr>
          <p:cNvPr id="1044" name="Picture 12" descr="Écriture hiéroglyphique égyptienne — Wikipédia">
            <a:extLst>
              <a:ext uri="{FF2B5EF4-FFF2-40B4-BE49-F238E27FC236}">
                <a16:creationId xmlns:a16="http://schemas.microsoft.com/office/drawing/2014/main" id="{0CCB8DAA-D1DF-8F64-47FA-7DDDB56B8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03" y="3313597"/>
            <a:ext cx="560236" cy="4201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45" name="Picture 14" descr="Analyse des fréquences en français (2)">
            <a:extLst>
              <a:ext uri="{FF2B5EF4-FFF2-40B4-BE49-F238E27FC236}">
                <a16:creationId xmlns:a16="http://schemas.microsoft.com/office/drawing/2014/main" id="{02A31547-1A8B-89B0-B4FA-498FBDD70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101" y="3239952"/>
            <a:ext cx="909111" cy="5619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Photo libre de droit de César Cipher Roue banque d'images et plus d'images  libres de droit de Codage et codification - Codage et codification,  Tourniquet - Roulette, Verrouillage des données - iStock">
            <a:extLst>
              <a:ext uri="{FF2B5EF4-FFF2-40B4-BE49-F238E27FC236}">
                <a16:creationId xmlns:a16="http://schemas.microsoft.com/office/drawing/2014/main" id="{D7E5BBCA-0A8E-4DFA-9804-DE875C2408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5170" y="3237605"/>
            <a:ext cx="555538" cy="55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23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barn(inVertical)">
                                      <p:cBhvr>
                                        <p:cTn id="7" dur="500"/>
                                        <p:tgtEl>
                                          <p:spTgt spid="104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barn(inVertical)">
                                      <p:cBhvr>
                                        <p:cTn id="1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4D164A-4EC6-926E-2AC7-A54E0AE330CC}"/>
              </a:ext>
            </a:extLst>
          </p:cNvPr>
          <p:cNvSpPr>
            <a:spLocks noGrp="1"/>
          </p:cNvSpPr>
          <p:nvPr>
            <p:ph type="title"/>
          </p:nvPr>
        </p:nvSpPr>
        <p:spPr/>
        <p:txBody>
          <a:bodyPr/>
          <a:lstStyle/>
          <a:p>
            <a:r>
              <a:rPr lang="en-US" dirty="0"/>
              <a:t>Cryptanalyse : </a:t>
            </a:r>
            <a:r>
              <a:rPr lang="en-US" dirty="0" err="1"/>
              <a:t>analyse</a:t>
            </a:r>
            <a:r>
              <a:rPr lang="en-US" dirty="0"/>
              <a:t> </a:t>
            </a:r>
            <a:r>
              <a:rPr lang="en-US" dirty="0" err="1"/>
              <a:t>fréquentielle</a:t>
            </a:r>
            <a:endParaRPr lang="en-US" dirty="0"/>
          </a:p>
        </p:txBody>
      </p:sp>
      <p:pic>
        <p:nvPicPr>
          <p:cNvPr id="8194" name="Picture 2" descr="Le carré de Polybe, un système génial mais incompris">
            <a:extLst>
              <a:ext uri="{FF2B5EF4-FFF2-40B4-BE49-F238E27FC236}">
                <a16:creationId xmlns:a16="http://schemas.microsoft.com/office/drawing/2014/main" id="{2068BB9B-65F0-43A0-2623-98B300E444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1"/>
          <a:stretch/>
        </p:blipFill>
        <p:spPr bwMode="auto">
          <a:xfrm>
            <a:off x="583840" y="1923426"/>
            <a:ext cx="4478540" cy="30111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F6CEF7-027D-815B-84CD-F88297E51B04}"/>
              </a:ext>
            </a:extLst>
          </p:cNvPr>
          <p:cNvSpPr txBox="1"/>
          <p:nvPr/>
        </p:nvSpPr>
        <p:spPr>
          <a:xfrm>
            <a:off x="5693521" y="2505951"/>
            <a:ext cx="6156358" cy="307777"/>
          </a:xfrm>
          <a:prstGeom prst="rect">
            <a:avLst/>
          </a:prstGeom>
          <a:noFill/>
        </p:spPr>
        <p:txBody>
          <a:bodyPr wrap="square">
            <a:spAutoFit/>
          </a:bodyPr>
          <a:lstStyle/>
          <a:p>
            <a:pPr algn="l"/>
            <a:r>
              <a:rPr lang="en-US" sz="1400" dirty="0" err="1">
                <a:solidFill>
                  <a:srgbClr val="202122"/>
                </a:solidFill>
                <a:effectLst/>
                <a:latin typeface="Arial" panose="020B0604020202020204" pitchFamily="34" charset="0"/>
              </a:rPr>
              <a:t>Segelazew</a:t>
            </a:r>
            <a:r>
              <a:rPr lang="en-US" sz="1400" dirty="0">
                <a:solidFill>
                  <a:srgbClr val="202122"/>
                </a:solidFill>
                <a:effectLst/>
                <a:latin typeface="Arial" panose="020B0604020202020204" pitchFamily="34" charset="0"/>
              </a:rPr>
              <a:t> </a:t>
            </a:r>
            <a:r>
              <a:rPr lang="en-US" sz="1400" dirty="0" err="1">
                <a:solidFill>
                  <a:srgbClr val="202122"/>
                </a:solidFill>
                <a:effectLst/>
                <a:latin typeface="Arial" panose="020B0604020202020204" pitchFamily="34" charset="0"/>
              </a:rPr>
              <a:t>aop</a:t>
            </a:r>
            <a:r>
              <a:rPr lang="en-US" sz="1400" dirty="0">
                <a:solidFill>
                  <a:srgbClr val="202122"/>
                </a:solidFill>
                <a:effectLst/>
                <a:latin typeface="Arial" panose="020B0604020202020204" pitchFamily="34" charset="0"/>
              </a:rPr>
              <a:t> </a:t>
            </a:r>
            <a:r>
              <a:rPr lang="en-US" sz="1400" dirty="0" err="1">
                <a:solidFill>
                  <a:srgbClr val="202122"/>
                </a:solidFill>
                <a:effectLst/>
                <a:latin typeface="Arial" panose="020B0604020202020204" pitchFamily="34" charset="0"/>
              </a:rPr>
              <a:t>qj</a:t>
            </a:r>
            <a:r>
              <a:rPr lang="en-US" sz="1400" dirty="0">
                <a:solidFill>
                  <a:srgbClr val="202122"/>
                </a:solidFill>
                <a:effectLst/>
                <a:latin typeface="Arial" panose="020B0604020202020204" pitchFamily="34" charset="0"/>
              </a:rPr>
              <a:t> </a:t>
            </a:r>
            <a:r>
              <a:rPr lang="en-US" sz="1400" dirty="0" err="1">
                <a:solidFill>
                  <a:srgbClr val="202122"/>
                </a:solidFill>
                <a:effectLst/>
                <a:latin typeface="Arial" panose="020B0604020202020204" pitchFamily="34" charset="0"/>
              </a:rPr>
              <a:t>lnkfap</a:t>
            </a:r>
            <a:r>
              <a:rPr lang="en-US" sz="1400" dirty="0">
                <a:solidFill>
                  <a:srgbClr val="202122"/>
                </a:solidFill>
                <a:effectLst/>
                <a:latin typeface="Arial" panose="020B0604020202020204" pitchFamily="34" charset="0"/>
              </a:rPr>
              <a:t> z </a:t>
            </a:r>
            <a:r>
              <a:rPr lang="en-US" sz="1400" dirty="0" err="1">
                <a:solidFill>
                  <a:srgbClr val="202122"/>
                </a:solidFill>
                <a:effectLst/>
                <a:latin typeface="Arial" panose="020B0604020202020204" pitchFamily="34" charset="0"/>
              </a:rPr>
              <a:t>ajyuyhklazea</a:t>
            </a:r>
            <a:r>
              <a:rPr lang="en-US" sz="1400" dirty="0">
                <a:solidFill>
                  <a:srgbClr val="202122"/>
                </a:solidFill>
                <a:effectLst/>
                <a:latin typeface="Arial" panose="020B0604020202020204" pitchFamily="34" charset="0"/>
              </a:rPr>
              <a:t> </a:t>
            </a:r>
            <a:r>
              <a:rPr lang="en-US" sz="1400" dirty="0" err="1">
                <a:solidFill>
                  <a:srgbClr val="202122"/>
                </a:solidFill>
                <a:effectLst/>
                <a:latin typeface="Arial" panose="020B0604020202020204" pitchFamily="34" charset="0"/>
              </a:rPr>
              <a:t>cnwpqepa</a:t>
            </a:r>
            <a:r>
              <a:rPr lang="en-US" sz="1400" dirty="0">
                <a:solidFill>
                  <a:srgbClr val="202122"/>
                </a:solidFill>
                <a:effectLst/>
                <a:latin typeface="Arial" panose="020B0604020202020204" pitchFamily="34" charset="0"/>
              </a:rPr>
              <a:t> </a:t>
            </a:r>
            <a:r>
              <a:rPr lang="en-US" sz="1400" dirty="0" err="1">
                <a:solidFill>
                  <a:srgbClr val="202122"/>
                </a:solidFill>
                <a:effectLst/>
                <a:latin typeface="Arial" panose="020B0604020202020204" pitchFamily="34" charset="0"/>
              </a:rPr>
              <a:t>aynepa</a:t>
            </a:r>
            <a:r>
              <a:rPr lang="en-US" sz="1400" dirty="0">
                <a:solidFill>
                  <a:srgbClr val="202122"/>
                </a:solidFill>
                <a:effectLst/>
                <a:latin typeface="Arial" panose="020B0604020202020204" pitchFamily="34" charset="0"/>
              </a:rPr>
              <a:t> </a:t>
            </a:r>
            <a:r>
              <a:rPr lang="en-US" sz="1400" dirty="0" err="1">
                <a:solidFill>
                  <a:srgbClr val="202122"/>
                </a:solidFill>
                <a:effectLst/>
                <a:latin typeface="Arial" panose="020B0604020202020204" pitchFamily="34" charset="0"/>
              </a:rPr>
              <a:t>ykklanwperaiajp</a:t>
            </a:r>
            <a:endParaRPr lang="en-US" sz="1400" dirty="0">
              <a:solidFill>
                <a:srgbClr val="202122"/>
              </a:solidFill>
              <a:effectLst/>
              <a:latin typeface="Arial" panose="020B0604020202020204" pitchFamily="34" charset="0"/>
            </a:endParaRPr>
          </a:p>
        </p:txBody>
      </p:sp>
      <p:sp>
        <p:nvSpPr>
          <p:cNvPr id="17" name="TextBox 16">
            <a:extLst>
              <a:ext uri="{FF2B5EF4-FFF2-40B4-BE49-F238E27FC236}">
                <a16:creationId xmlns:a16="http://schemas.microsoft.com/office/drawing/2014/main" id="{A236EDD8-6533-3AE5-1E5D-2A74604037AE}"/>
              </a:ext>
            </a:extLst>
          </p:cNvPr>
          <p:cNvSpPr txBox="1"/>
          <p:nvPr/>
        </p:nvSpPr>
        <p:spPr>
          <a:xfrm>
            <a:off x="5969682" y="5077284"/>
            <a:ext cx="5880197" cy="307777"/>
          </a:xfrm>
          <a:prstGeom prst="rect">
            <a:avLst/>
          </a:prstGeom>
          <a:noFill/>
        </p:spPr>
        <p:txBody>
          <a:bodyPr wrap="square">
            <a:spAutoFit/>
          </a:bodyPr>
          <a:lstStyle/>
          <a:p>
            <a:r>
              <a:rPr lang="fr-FR" sz="1400" dirty="0">
                <a:solidFill>
                  <a:srgbClr val="202122"/>
                </a:solidFill>
                <a:effectLst/>
                <a:latin typeface="Arial" panose="020B0604020202020204" pitchFamily="34" charset="0"/>
              </a:rPr>
              <a:t>Wikipédia est un projet d'encyclopédie gratuite écrite coopérativement</a:t>
            </a:r>
            <a:endParaRPr lang="en-US" sz="1400" dirty="0"/>
          </a:p>
        </p:txBody>
      </p:sp>
      <p:cxnSp>
        <p:nvCxnSpPr>
          <p:cNvPr id="22" name="Straight Arrow Connector 21">
            <a:extLst>
              <a:ext uri="{FF2B5EF4-FFF2-40B4-BE49-F238E27FC236}">
                <a16:creationId xmlns:a16="http://schemas.microsoft.com/office/drawing/2014/main" id="{04C57F2F-32ED-7584-FC0A-0A66B76393CC}"/>
              </a:ext>
            </a:extLst>
          </p:cNvPr>
          <p:cNvCxnSpPr>
            <a:cxnSpLocks/>
          </p:cNvCxnSpPr>
          <p:nvPr/>
        </p:nvCxnSpPr>
        <p:spPr>
          <a:xfrm>
            <a:off x="8771699" y="2881958"/>
            <a:ext cx="0" cy="2252269"/>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8193" name="Picture 8192">
            <a:extLst>
              <a:ext uri="{FF2B5EF4-FFF2-40B4-BE49-F238E27FC236}">
                <a16:creationId xmlns:a16="http://schemas.microsoft.com/office/drawing/2014/main" id="{EC86BFEA-575E-C8FF-9661-1E03D2E4B1E4}"/>
              </a:ext>
            </a:extLst>
          </p:cNvPr>
          <p:cNvPicPr>
            <a:picLocks noChangeAspect="1"/>
          </p:cNvPicPr>
          <p:nvPr/>
        </p:nvPicPr>
        <p:blipFill>
          <a:blip r:embed="rId4"/>
          <a:stretch>
            <a:fillRect/>
          </a:stretch>
        </p:blipFill>
        <p:spPr>
          <a:xfrm>
            <a:off x="5693521" y="3042952"/>
            <a:ext cx="6156358" cy="653541"/>
          </a:xfrm>
          <a:prstGeom prst="rect">
            <a:avLst/>
          </a:prstGeom>
        </p:spPr>
      </p:pic>
      <p:sp>
        <p:nvSpPr>
          <p:cNvPr id="8195" name="TextBox 8194">
            <a:extLst>
              <a:ext uri="{FF2B5EF4-FFF2-40B4-BE49-F238E27FC236}">
                <a16:creationId xmlns:a16="http://schemas.microsoft.com/office/drawing/2014/main" id="{90F17787-568A-5FAA-1804-FDAA2E697526}"/>
              </a:ext>
            </a:extLst>
          </p:cNvPr>
          <p:cNvSpPr txBox="1"/>
          <p:nvPr/>
        </p:nvSpPr>
        <p:spPr>
          <a:xfrm>
            <a:off x="402985" y="5134227"/>
            <a:ext cx="4724400" cy="584775"/>
          </a:xfrm>
          <a:prstGeom prst="rect">
            <a:avLst/>
          </a:prstGeom>
          <a:noFill/>
        </p:spPr>
        <p:txBody>
          <a:bodyPr wrap="square" rtlCol="0">
            <a:spAutoFit/>
          </a:bodyPr>
          <a:lstStyle/>
          <a:p>
            <a:pPr algn="ctr"/>
            <a:r>
              <a:rPr lang="en-US" sz="1600" dirty="0">
                <a:solidFill>
                  <a:schemeClr val="bg2">
                    <a:lumMod val="10000"/>
                  </a:schemeClr>
                </a:solidFill>
              </a:rPr>
              <a:t>Dans la langue française, la </a:t>
            </a:r>
            <a:r>
              <a:rPr lang="en-US" sz="1600" dirty="0" err="1">
                <a:solidFill>
                  <a:schemeClr val="bg2">
                    <a:lumMod val="10000"/>
                  </a:schemeClr>
                </a:solidFill>
              </a:rPr>
              <a:t>lettre</a:t>
            </a:r>
            <a:r>
              <a:rPr lang="en-US" sz="1600" dirty="0">
                <a:solidFill>
                  <a:schemeClr val="bg2">
                    <a:lumMod val="10000"/>
                  </a:schemeClr>
                </a:solidFill>
              </a:rPr>
              <a:t> E </a:t>
            </a:r>
            <a:r>
              <a:rPr lang="en-US" sz="1600" dirty="0" err="1">
                <a:solidFill>
                  <a:schemeClr val="bg2">
                    <a:lumMod val="10000"/>
                  </a:schemeClr>
                </a:solidFill>
              </a:rPr>
              <a:t>apparaît</a:t>
            </a:r>
            <a:r>
              <a:rPr lang="en-US" sz="1600" dirty="0">
                <a:solidFill>
                  <a:schemeClr val="bg2">
                    <a:lumMod val="10000"/>
                  </a:schemeClr>
                </a:solidFill>
              </a:rPr>
              <a:t> beaucoup plus de fois que les </a:t>
            </a:r>
            <a:r>
              <a:rPr lang="en-US" sz="1600" dirty="0" err="1">
                <a:solidFill>
                  <a:schemeClr val="bg2">
                    <a:lumMod val="10000"/>
                  </a:schemeClr>
                </a:solidFill>
              </a:rPr>
              <a:t>autres</a:t>
            </a:r>
            <a:r>
              <a:rPr lang="en-US" sz="1600" dirty="0">
                <a:solidFill>
                  <a:schemeClr val="bg2">
                    <a:lumMod val="10000"/>
                  </a:schemeClr>
                </a:solidFill>
              </a:rPr>
              <a:t> </a:t>
            </a:r>
            <a:r>
              <a:rPr lang="en-US" sz="1600" dirty="0" err="1">
                <a:solidFill>
                  <a:schemeClr val="bg2">
                    <a:lumMod val="10000"/>
                  </a:schemeClr>
                </a:solidFill>
              </a:rPr>
              <a:t>lettres</a:t>
            </a:r>
            <a:endParaRPr lang="en-US" sz="1600" dirty="0">
              <a:solidFill>
                <a:schemeClr val="bg2">
                  <a:lumMod val="10000"/>
                </a:schemeClr>
              </a:solidFill>
            </a:endParaRPr>
          </a:p>
        </p:txBody>
      </p:sp>
      <p:sp>
        <p:nvSpPr>
          <p:cNvPr id="7" name="TextBox 6">
            <a:extLst>
              <a:ext uri="{FF2B5EF4-FFF2-40B4-BE49-F238E27FC236}">
                <a16:creationId xmlns:a16="http://schemas.microsoft.com/office/drawing/2014/main" id="{8CB9E2D8-8D8F-6687-DBA4-F926476045DE}"/>
              </a:ext>
            </a:extLst>
          </p:cNvPr>
          <p:cNvSpPr txBox="1"/>
          <p:nvPr/>
        </p:nvSpPr>
        <p:spPr>
          <a:xfrm>
            <a:off x="6096000" y="3890384"/>
            <a:ext cx="5880197" cy="738664"/>
          </a:xfrm>
          <a:prstGeom prst="rect">
            <a:avLst/>
          </a:prstGeom>
          <a:solidFill>
            <a:schemeClr val="bg1"/>
          </a:solidFill>
        </p:spPr>
        <p:txBody>
          <a:bodyPr wrap="square">
            <a:spAutoFit/>
          </a:bodyPr>
          <a:lstStyle/>
          <a:p>
            <a:pPr algn="ctr"/>
            <a:r>
              <a:rPr lang="fr-FR" sz="1400" dirty="0">
                <a:solidFill>
                  <a:srgbClr val="202122"/>
                </a:solidFill>
                <a:effectLst/>
                <a:latin typeface="Arial" panose="020B0604020202020204" pitchFamily="34" charset="0"/>
              </a:rPr>
              <a:t>On calcule l’occurrence </a:t>
            </a:r>
            <a:r>
              <a:rPr lang="fr-FR" sz="1400" dirty="0">
                <a:solidFill>
                  <a:srgbClr val="202122"/>
                </a:solidFill>
                <a:latin typeface="Arial" panose="020B0604020202020204" pitchFamily="34" charset="0"/>
              </a:rPr>
              <a:t>d</a:t>
            </a:r>
            <a:r>
              <a:rPr lang="fr-FR" sz="1400" dirty="0">
                <a:solidFill>
                  <a:srgbClr val="202122"/>
                </a:solidFill>
                <a:effectLst/>
                <a:latin typeface="Arial" panose="020B0604020202020204" pitchFamily="34" charset="0"/>
              </a:rPr>
              <a:t>es lettres du texte chiffré et on compare avec celle des lettres de la langue française. Ici la lettre </a:t>
            </a:r>
            <a:r>
              <a:rPr lang="fr-FR" sz="1400" dirty="0">
                <a:solidFill>
                  <a:srgbClr val="202122"/>
                </a:solidFill>
                <a:latin typeface="Arial" panose="020B0604020202020204" pitchFamily="34" charset="0"/>
              </a:rPr>
              <a:t>A</a:t>
            </a:r>
            <a:r>
              <a:rPr lang="fr-FR" sz="1400" dirty="0">
                <a:solidFill>
                  <a:srgbClr val="202122"/>
                </a:solidFill>
                <a:effectLst/>
                <a:latin typeface="Arial" panose="020B0604020202020204" pitchFamily="34" charset="0"/>
              </a:rPr>
              <a:t> apparaît le plus donc c’est un E en français, etc…</a:t>
            </a:r>
            <a:endParaRPr lang="en-US" sz="1400" dirty="0"/>
          </a:p>
        </p:txBody>
      </p:sp>
      <p:sp>
        <p:nvSpPr>
          <p:cNvPr id="11" name="TextBox 10">
            <a:extLst>
              <a:ext uri="{FF2B5EF4-FFF2-40B4-BE49-F238E27FC236}">
                <a16:creationId xmlns:a16="http://schemas.microsoft.com/office/drawing/2014/main" id="{9FD27E07-26CD-DEA4-7155-5F6B52A2B8FF}"/>
              </a:ext>
            </a:extLst>
          </p:cNvPr>
          <p:cNvSpPr txBox="1"/>
          <p:nvPr/>
        </p:nvSpPr>
        <p:spPr>
          <a:xfrm>
            <a:off x="282804" y="5478379"/>
            <a:ext cx="2003196" cy="276999"/>
          </a:xfrm>
          <a:prstGeom prst="rect">
            <a:avLst/>
          </a:prstGeom>
          <a:noFill/>
        </p:spPr>
        <p:txBody>
          <a:bodyPr wrap="square" rtlCol="0">
            <a:spAutoFit/>
          </a:bodyPr>
          <a:lstStyle/>
          <a:p>
            <a:pPr algn="l"/>
            <a:endParaRPr lang="en-US" sz="1200" dirty="0"/>
          </a:p>
        </p:txBody>
      </p:sp>
    </p:spTree>
    <p:extLst>
      <p:ext uri="{BB962C8B-B14F-4D97-AF65-F5344CB8AC3E}">
        <p14:creationId xmlns:p14="http://schemas.microsoft.com/office/powerpoint/2010/main" val="120470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par>
                                <p:cTn id="11" presetID="16" presetClass="entr" presetSubtype="21" fill="hold" nodeType="withEffect">
                                  <p:stCondLst>
                                    <p:cond delay="0"/>
                                  </p:stCondLst>
                                  <p:childTnLst>
                                    <p:set>
                                      <p:cBhvr>
                                        <p:cTn id="12" dur="1" fill="hold">
                                          <p:stCondLst>
                                            <p:cond delay="0"/>
                                          </p:stCondLst>
                                        </p:cTn>
                                        <p:tgtEl>
                                          <p:spTgt spid="8193"/>
                                        </p:tgtEl>
                                        <p:attrNameLst>
                                          <p:attrName>style.visibility</p:attrName>
                                        </p:attrNameLst>
                                      </p:cBhvr>
                                      <p:to>
                                        <p:strVal val="visible"/>
                                      </p:to>
                                    </p:set>
                                    <p:animEffect transition="in" filter="barn(inVertical)">
                                      <p:cBhvr>
                                        <p:cTn id="13" dur="500"/>
                                        <p:tgtEl>
                                          <p:spTgt spid="819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7" grpId="0" animBg="1"/>
    </p:bldLst>
  </p:timing>
</p:sld>
</file>

<file path=ppt/theme/theme1.xml><?xml version="1.0" encoding="utf-8"?>
<a:theme xmlns:a="http://schemas.openxmlformats.org/drawingml/2006/main" name="ST PowerPoint Template 16x9">
  <a:themeElements>
    <a:clrScheme name="STMicroelectronics 2021">
      <a:dk1>
        <a:srgbClr val="03234B"/>
      </a:dk1>
      <a:lt1>
        <a:srgbClr val="FFFFFF"/>
      </a:lt1>
      <a:dk2>
        <a:srgbClr val="464650"/>
      </a:dk2>
      <a:lt2>
        <a:srgbClr val="E8E8E9"/>
      </a:lt2>
      <a:accent1>
        <a:srgbClr val="03234B"/>
      </a:accent1>
      <a:accent2>
        <a:srgbClr val="E6007E"/>
      </a:accent2>
      <a:accent3>
        <a:srgbClr val="3CB4E6"/>
      </a:accent3>
      <a:accent4>
        <a:srgbClr val="FFD200"/>
      </a:accent4>
      <a:accent5>
        <a:srgbClr val="49B170"/>
      </a:accent5>
      <a:accent6>
        <a:srgbClr val="8C0078"/>
      </a:accent6>
      <a:hlink>
        <a:srgbClr val="3CB4E6"/>
      </a:hlink>
      <a:folHlink>
        <a:srgbClr val="3CB4E6"/>
      </a:folHlink>
    </a:clrScheme>
    <a:fontScheme name="ST BRAND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buClr>
            <a:schemeClr val="bg1"/>
          </a:buCl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2225">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ST_Template_[16-9].potx" id="{CD5ACC94-6E44-41CD-AD84-5EC23CEA07C9}" vid="{AE223C04-3F7D-4337-AA9C-E9D20F57FF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cf8c7287-838c-46dd-b281-b1140229e67a}" enabled="1" method="Privileged" siteId="{75e027c9-20d5-47d5-b82f-77d7cd041e8f}" removed="0"/>
</clbl:labelList>
</file>

<file path=docProps/app.xml><?xml version="1.0" encoding="utf-8"?>
<Properties xmlns="http://schemas.openxmlformats.org/officeDocument/2006/extended-properties" xmlns:vt="http://schemas.openxmlformats.org/officeDocument/2006/docPropsVTypes">
  <Template>blank</Template>
  <TotalTime>14458</TotalTime>
  <Words>2905</Words>
  <Application>Microsoft Office PowerPoint</Application>
  <PresentationFormat>Widescreen</PresentationFormat>
  <Paragraphs>544</Paragraphs>
  <Slides>47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Cambria Math</vt:lpstr>
      <vt:lpstr>Google Sans</vt:lpstr>
      <vt:lpstr>Lucida Console</vt:lpstr>
      <vt:lpstr>source-serif-pro</vt:lpstr>
      <vt:lpstr>Wingdings</vt:lpstr>
      <vt:lpstr>ST PowerPoint Template 16x9</vt:lpstr>
      <vt:lpstr>Introduction à la cryptologie  Stage de seconde</vt:lpstr>
      <vt:lpstr>Agenda</vt:lpstr>
      <vt:lpstr>La cryptologie, c’est quoi ? </vt:lpstr>
      <vt:lpstr>La cryptologie, c’est quoi ? </vt:lpstr>
      <vt:lpstr>Histoire de la cryptologie</vt:lpstr>
      <vt:lpstr>Histoire de la cryptologie</vt:lpstr>
      <vt:lpstr>Cryptographie : chiffrement de César</vt:lpstr>
      <vt:lpstr>Histoire de la cryptologie</vt:lpstr>
      <vt:lpstr>Cryptanalyse : analyse fréquentielle</vt:lpstr>
      <vt:lpstr>Histoire de la cryptologie</vt:lpstr>
      <vt:lpstr>Les cartes à puce dans notre quotidien</vt:lpstr>
      <vt:lpstr>Propriétés de sécurité en cryptologie</vt:lpstr>
      <vt:lpstr>Chiffrement, hachage et signature</vt:lpstr>
      <vt:lpstr>1/ Chiffrement symétrique</vt:lpstr>
      <vt:lpstr>1/ Chiffrement symétrique</vt:lpstr>
      <vt:lpstr>Avantages &amp; inconvénients du chiffrement symétrique</vt:lpstr>
      <vt:lpstr>2/ Chiffrement asymétrique</vt:lpstr>
      <vt:lpstr>Avantages &amp; inconvénients du chiffrement asymétrique</vt:lpstr>
      <vt:lpstr>3/ Fonction de hachage – Secure Hash Algorithm (SHA)</vt:lpstr>
      <vt:lpstr>4/ Signature numérique</vt:lpstr>
      <vt:lpstr>Attaques sur systèmes embarqués </vt:lpstr>
      <vt:lpstr>Attaques sur systèmes embarqués</vt:lpstr>
      <vt:lpstr>Les types d’attaques physiques</vt:lpstr>
      <vt:lpstr>Exemple de résultats d’analyses d’attaque simple/différentielle par analyse de consommation de courant électrique </vt:lpstr>
      <vt:lpstr>Contremesures</vt:lpstr>
      <vt:lpstr>PowerPoint Presentation</vt:lpstr>
      <vt:lpstr>Organisation des équipes en attaques et sécurité chez ST</vt:lpstr>
      <vt:lpstr>Organisation</vt:lpstr>
      <vt:lpstr>Présentation du stage</vt:lpstr>
      <vt:lpstr>Sujet de stage</vt:lpstr>
      <vt:lpstr>Organisation du stage</vt:lpstr>
      <vt:lpstr>Travaux pratiques</vt:lpstr>
      <vt:lpstr>Entraînement – chiffrement de César</vt:lpstr>
      <vt:lpstr>Entraînement – analyse fréquentielle</vt:lpstr>
      <vt:lpstr>Annexes - algorithmes AES &amp; RSA - histoire des fonctions de hachages (SHA)</vt:lpstr>
      <vt:lpstr>Advanced Encryption Standard (AES)</vt:lpstr>
      <vt:lpstr>AES - AddRoundKey</vt:lpstr>
      <vt:lpstr>AES - SubBytes</vt:lpstr>
      <vt:lpstr>AES - ShiftRows </vt:lpstr>
      <vt:lpstr>AES - MixColumns</vt:lpstr>
      <vt:lpstr>Chiffrement RSA – (1983) Ronald Rivest, Adi Shamir et Leonard Adleman</vt:lpstr>
      <vt:lpstr>Chiffrement RSA – (1983) Ronald Rivest, Adi Shamir et Leonard Adleman</vt:lpstr>
      <vt:lpstr>Chiffrement RSA – (1983) Ronald Rivest, Adi Shamir et Leonard Adleman</vt:lpstr>
      <vt:lpstr>History of SHAs</vt:lpstr>
      <vt:lpstr>Solutions travaux pratiques</vt:lpstr>
      <vt:lpstr>Solution – chiffrement de César</vt:lpstr>
      <vt:lpstr>Solution – analyse fréquentielle</vt:lpstr>
    </vt:vector>
  </TitlesOfParts>
  <Manager/>
  <Company>STMicroelectronics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la cryptologie</dc:title>
  <dc:creator>Simon LANDRY</dc:creator>
  <cp:keywords>Template v1.19</cp:keywords>
  <cp:lastModifiedBy>Simon LANDRY</cp:lastModifiedBy>
  <cp:revision>20</cp:revision>
  <dcterms:created xsi:type="dcterms:W3CDTF">2023-04-19T13:51:18Z</dcterms:created>
  <dcterms:modified xsi:type="dcterms:W3CDTF">2024-06-14T13:45:30Z</dcterms:modified>
</cp:coreProperties>
</file>